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25"/>
  </p:notesMasterIdLst>
  <p:sldIdLst>
    <p:sldId id="256" r:id="rId2"/>
    <p:sldId id="257" r:id="rId3"/>
    <p:sldId id="280" r:id="rId4"/>
    <p:sldId id="258" r:id="rId5"/>
    <p:sldId id="259" r:id="rId6"/>
    <p:sldId id="261" r:id="rId7"/>
    <p:sldId id="260" r:id="rId8"/>
    <p:sldId id="262" r:id="rId9"/>
    <p:sldId id="264" r:id="rId10"/>
    <p:sldId id="263" r:id="rId11"/>
    <p:sldId id="265" r:id="rId12"/>
    <p:sldId id="266" r:id="rId13"/>
    <p:sldId id="267" r:id="rId14"/>
    <p:sldId id="272" r:id="rId15"/>
    <p:sldId id="277" r:id="rId16"/>
    <p:sldId id="274" r:id="rId17"/>
    <p:sldId id="275" r:id="rId18"/>
    <p:sldId id="276" r:id="rId19"/>
    <p:sldId id="279" r:id="rId20"/>
    <p:sldId id="268" r:id="rId21"/>
    <p:sldId id="269" r:id="rId22"/>
    <p:sldId id="270" r:id="rId23"/>
    <p:sldId id="271" r:id="rId2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Einführung" id="{522070F0-4B4C-6E48-BF0C-7DB873EDEEBF}">
          <p14:sldIdLst>
            <p14:sldId id="256"/>
            <p14:sldId id="257"/>
            <p14:sldId id="280"/>
            <p14:sldId id="258"/>
            <p14:sldId id="259"/>
            <p14:sldId id="261"/>
            <p14:sldId id="260"/>
            <p14:sldId id="262"/>
            <p14:sldId id="264"/>
            <p14:sldId id="263"/>
            <p14:sldId id="265"/>
            <p14:sldId id="266"/>
            <p14:sldId id="267"/>
            <p14:sldId id="272"/>
            <p14:sldId id="277"/>
            <p14:sldId id="274"/>
            <p14:sldId id="275"/>
            <p14:sldId id="276"/>
            <p14:sldId id="279"/>
            <p14:sldId id="268"/>
            <p14:sldId id="269"/>
            <p14:sldId id="270"/>
            <p14:sldId id="27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00"/>
    <a:srgbClr val="CDE6C8"/>
    <a:srgbClr val="AFCFCB"/>
    <a:srgbClr val="B5DAAE"/>
    <a:srgbClr val="DEDAA0"/>
    <a:srgbClr val="FF9300"/>
    <a:srgbClr val="9411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90" autoAdjust="0"/>
    <p:restoredTop sz="86378"/>
  </p:normalViewPr>
  <p:slideViewPr>
    <p:cSldViewPr snapToGrid="0" snapToObjects="1">
      <p:cViewPr varScale="1">
        <p:scale>
          <a:sx n="128" d="100"/>
          <a:sy n="128" d="100"/>
        </p:scale>
        <p:origin x="711" y="6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2105B6-D441-4EC0-9FA7-CF26CD0B8EA0}" type="datetimeFigureOut">
              <a:rPr lang="en-US" smtClean="0"/>
              <a:t>1/10/2018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9E1626-1954-45D8-AE63-23C3FFC9B49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5224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59374" y="250522"/>
            <a:ext cx="5753119" cy="771055"/>
          </a:xfrm>
          <a:prstGeom prst="rect">
            <a:avLst/>
          </a:prstGeom>
        </p:spPr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9374" y="1402915"/>
            <a:ext cx="8697057" cy="4847573"/>
          </a:xfrm>
          <a:prstGeom prst="rect">
            <a:avLst/>
          </a:prstGeom>
        </p:spPr>
        <p:txBody>
          <a:bodyPr/>
          <a:lstStyle>
            <a:lvl1pPr>
              <a:buSzPct val="100000"/>
              <a:defRPr/>
            </a:lvl1pPr>
            <a:lvl2pPr>
              <a:buSzPct val="100000"/>
              <a:defRPr/>
            </a:lvl2pPr>
            <a:lvl3pPr>
              <a:buSzPct val="100000"/>
              <a:defRPr/>
            </a:lvl3pPr>
            <a:lvl4pPr>
              <a:buSzPct val="100000"/>
              <a:defRPr/>
            </a:lvl4pPr>
            <a:lvl5pPr>
              <a:buSzPct val="100000"/>
              <a:defRPr/>
            </a:lvl5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435" y="4406901"/>
            <a:ext cx="7772400" cy="1362075"/>
          </a:xfrm>
          <a:prstGeom prst="rect">
            <a:avLst/>
          </a:prstGeom>
        </p:spPr>
        <p:txBody>
          <a:bodyPr/>
          <a:lstStyle>
            <a:lvl1pPr algn="l">
              <a:defRPr sz="3692" b="1" cap="all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435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46"/>
            </a:lvl1pPr>
            <a:lvl2pPr marL="422041" indent="0">
              <a:buNone/>
              <a:defRPr sz="1662"/>
            </a:lvl2pPr>
            <a:lvl3pPr marL="844083" indent="0">
              <a:buNone/>
              <a:defRPr sz="1477"/>
            </a:lvl3pPr>
            <a:lvl4pPr marL="1266124" indent="0">
              <a:buNone/>
              <a:defRPr sz="1292"/>
            </a:lvl4pPr>
            <a:lvl5pPr marL="1688165" indent="0">
              <a:buNone/>
              <a:defRPr sz="1292"/>
            </a:lvl5pPr>
            <a:lvl6pPr marL="2110207" indent="0">
              <a:buNone/>
              <a:defRPr sz="1292"/>
            </a:lvl6pPr>
            <a:lvl7pPr marL="2532248" indent="0">
              <a:buNone/>
              <a:defRPr sz="1292"/>
            </a:lvl7pPr>
            <a:lvl8pPr marL="2954289" indent="0">
              <a:buNone/>
              <a:defRPr sz="1292"/>
            </a:lvl8pPr>
            <a:lvl9pPr marL="3376331" indent="0">
              <a:buNone/>
              <a:defRPr sz="1292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59375" y="265114"/>
            <a:ext cx="5697415" cy="762021"/>
          </a:xfrm>
          <a:prstGeom prst="rect">
            <a:avLst/>
          </a:prstGeo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259374" y="1238251"/>
            <a:ext cx="4277457" cy="4733925"/>
          </a:xfrm>
          <a:prstGeom prst="rect">
            <a:avLst/>
          </a:prstGeom>
        </p:spPr>
        <p:txBody>
          <a:bodyPr/>
          <a:lstStyle>
            <a:lvl1pPr>
              <a:defRPr sz="2585"/>
            </a:lvl1pPr>
            <a:lvl2pPr>
              <a:defRPr sz="2215"/>
            </a:lvl2pPr>
            <a:lvl3pPr>
              <a:defRPr sz="1846"/>
            </a:lvl3pPr>
            <a:lvl4pPr>
              <a:defRPr sz="1662"/>
            </a:lvl4pPr>
            <a:lvl5pPr>
              <a:defRPr sz="1662"/>
            </a:lvl5pPr>
            <a:lvl6pPr>
              <a:defRPr sz="1662"/>
            </a:lvl6pPr>
            <a:lvl7pPr>
              <a:defRPr sz="1662"/>
            </a:lvl7pPr>
            <a:lvl8pPr>
              <a:defRPr sz="1662"/>
            </a:lvl8pPr>
            <a:lvl9pPr>
              <a:defRPr sz="1662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77508" y="1238251"/>
            <a:ext cx="4278923" cy="4733925"/>
          </a:xfrm>
          <a:prstGeom prst="rect">
            <a:avLst/>
          </a:prstGeom>
        </p:spPr>
        <p:txBody>
          <a:bodyPr/>
          <a:lstStyle>
            <a:lvl1pPr>
              <a:defRPr sz="2585"/>
            </a:lvl1pPr>
            <a:lvl2pPr>
              <a:defRPr sz="2215"/>
            </a:lvl2pPr>
            <a:lvl3pPr>
              <a:defRPr sz="1846"/>
            </a:lvl3pPr>
            <a:lvl4pPr>
              <a:defRPr sz="1662"/>
            </a:lvl4pPr>
            <a:lvl5pPr>
              <a:defRPr sz="1662"/>
            </a:lvl5pPr>
            <a:lvl6pPr>
              <a:defRPr sz="1662"/>
            </a:lvl6pPr>
            <a:lvl7pPr>
              <a:defRPr sz="1662"/>
            </a:lvl7pPr>
            <a:lvl8pPr>
              <a:defRPr sz="1662"/>
            </a:lvl8pPr>
            <a:lvl9pPr>
              <a:defRPr sz="1662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63769" y="262112"/>
            <a:ext cx="5543730" cy="73997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066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215" b="1"/>
            </a:lvl1pPr>
            <a:lvl2pPr marL="422041" indent="0">
              <a:buNone/>
              <a:defRPr sz="1846" b="1"/>
            </a:lvl2pPr>
            <a:lvl3pPr marL="844083" indent="0">
              <a:buNone/>
              <a:defRPr sz="1662" b="1"/>
            </a:lvl3pPr>
            <a:lvl4pPr marL="1266124" indent="0">
              <a:buNone/>
              <a:defRPr sz="1477" b="1"/>
            </a:lvl4pPr>
            <a:lvl5pPr marL="1688165" indent="0">
              <a:buNone/>
              <a:defRPr sz="1477" b="1"/>
            </a:lvl5pPr>
            <a:lvl6pPr marL="2110207" indent="0">
              <a:buNone/>
              <a:defRPr sz="1477" b="1"/>
            </a:lvl6pPr>
            <a:lvl7pPr marL="2532248" indent="0">
              <a:buNone/>
              <a:defRPr sz="1477" b="1"/>
            </a:lvl7pPr>
            <a:lvl8pPr marL="2954289" indent="0">
              <a:buNone/>
              <a:defRPr sz="1477" b="1"/>
            </a:lvl8pPr>
            <a:lvl9pPr marL="3376331" indent="0">
              <a:buNone/>
              <a:defRPr sz="1477" b="1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066" cy="3951288"/>
          </a:xfrm>
          <a:prstGeom prst="rect">
            <a:avLst/>
          </a:prstGeom>
        </p:spPr>
        <p:txBody>
          <a:bodyPr/>
          <a:lstStyle>
            <a:lvl1pPr>
              <a:defRPr sz="2215"/>
            </a:lvl1pPr>
            <a:lvl2pPr>
              <a:defRPr sz="1846"/>
            </a:lvl2pPr>
            <a:lvl3pPr>
              <a:defRPr sz="1662"/>
            </a:lvl3pPr>
            <a:lvl4pPr>
              <a:defRPr sz="1477"/>
            </a:lvl4pPr>
            <a:lvl5pPr>
              <a:defRPr sz="1477"/>
            </a:lvl5pPr>
            <a:lvl6pPr>
              <a:defRPr sz="1477"/>
            </a:lvl6pPr>
            <a:lvl7pPr>
              <a:defRPr sz="1477"/>
            </a:lvl7pPr>
            <a:lvl8pPr>
              <a:defRPr sz="1477"/>
            </a:lvl8pPr>
            <a:lvl9pPr>
              <a:defRPr sz="1477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270" y="1535113"/>
            <a:ext cx="4041531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215" b="1"/>
            </a:lvl1pPr>
            <a:lvl2pPr marL="422041" indent="0">
              <a:buNone/>
              <a:defRPr sz="1846" b="1"/>
            </a:lvl2pPr>
            <a:lvl3pPr marL="844083" indent="0">
              <a:buNone/>
              <a:defRPr sz="1662" b="1"/>
            </a:lvl3pPr>
            <a:lvl4pPr marL="1266124" indent="0">
              <a:buNone/>
              <a:defRPr sz="1477" b="1"/>
            </a:lvl4pPr>
            <a:lvl5pPr marL="1688165" indent="0">
              <a:buNone/>
              <a:defRPr sz="1477" b="1"/>
            </a:lvl5pPr>
            <a:lvl6pPr marL="2110207" indent="0">
              <a:buNone/>
              <a:defRPr sz="1477" b="1"/>
            </a:lvl6pPr>
            <a:lvl7pPr marL="2532248" indent="0">
              <a:buNone/>
              <a:defRPr sz="1477" b="1"/>
            </a:lvl7pPr>
            <a:lvl8pPr marL="2954289" indent="0">
              <a:buNone/>
              <a:defRPr sz="1477" b="1"/>
            </a:lvl8pPr>
            <a:lvl9pPr marL="3376331" indent="0">
              <a:buNone/>
              <a:defRPr sz="1477" b="1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270" y="2174875"/>
            <a:ext cx="4041531" cy="3951288"/>
          </a:xfrm>
          <a:prstGeom prst="rect">
            <a:avLst/>
          </a:prstGeom>
        </p:spPr>
        <p:txBody>
          <a:bodyPr/>
          <a:lstStyle>
            <a:lvl1pPr>
              <a:defRPr sz="2215"/>
            </a:lvl1pPr>
            <a:lvl2pPr>
              <a:defRPr sz="1846"/>
            </a:lvl2pPr>
            <a:lvl3pPr>
              <a:defRPr sz="1662"/>
            </a:lvl3pPr>
            <a:lvl4pPr>
              <a:defRPr sz="1477"/>
            </a:lvl4pPr>
            <a:lvl5pPr>
              <a:defRPr sz="1477"/>
            </a:lvl5pPr>
            <a:lvl6pPr>
              <a:defRPr sz="1477"/>
            </a:lvl6pPr>
            <a:lvl7pPr>
              <a:defRPr sz="1477"/>
            </a:lvl7pPr>
            <a:lvl8pPr>
              <a:defRPr sz="1477"/>
            </a:lvl8pPr>
            <a:lvl9pPr>
              <a:defRPr sz="1477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19688" y="265114"/>
            <a:ext cx="5737101" cy="812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el, Text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59375" y="265114"/>
            <a:ext cx="5697415" cy="762021"/>
          </a:xfrm>
          <a:prstGeom prst="rect">
            <a:avLst/>
          </a:prstGeo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half" idx="1"/>
          </p:nvPr>
        </p:nvSpPr>
        <p:spPr>
          <a:xfrm>
            <a:off x="259375" y="1388563"/>
            <a:ext cx="4277457" cy="489094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50816" y="1388561"/>
            <a:ext cx="4278923" cy="489094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393" name="Rectangle 9"/>
          <p:cNvSpPr>
            <a:spLocks noChangeArrowheads="1"/>
          </p:cNvSpPr>
          <p:nvPr/>
        </p:nvSpPr>
        <p:spPr bwMode="auto">
          <a:xfrm>
            <a:off x="7268308" y="1246189"/>
            <a:ext cx="1216269" cy="942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bg2"/>
            </a:outerShdw>
          </a:effectLst>
        </p:spPr>
        <p:txBody>
          <a:bodyPr wrap="none" anchor="ctr"/>
          <a:lstStyle/>
          <a:p>
            <a:endParaRPr lang="de-DE" sz="1662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39502" y="1412876"/>
            <a:ext cx="8036169" cy="4968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  <a:p>
            <a:pPr lvl="2"/>
            <a:endParaRPr lang="de-DE" dirty="0"/>
          </a:p>
        </p:txBody>
      </p:sp>
      <p:sp>
        <p:nvSpPr>
          <p:cNvPr id="9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307971" y="220663"/>
            <a:ext cx="5646710" cy="850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Titelmasterformat durch Klicken bearbeiten</a:t>
            </a:r>
          </a:p>
        </p:txBody>
      </p:sp>
      <p:sp>
        <p:nvSpPr>
          <p:cNvPr id="10" name="Rectangle 6"/>
          <p:cNvSpPr>
            <a:spLocks noChangeArrowheads="1"/>
          </p:cNvSpPr>
          <p:nvPr userDrawn="1"/>
        </p:nvSpPr>
        <p:spPr bwMode="auto">
          <a:xfrm>
            <a:off x="7706282" y="6480002"/>
            <a:ext cx="1076008" cy="2408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Ins="0"/>
          <a:lstStyle/>
          <a:p>
            <a:pPr algn="r">
              <a:spcBef>
                <a:spcPct val="50000"/>
              </a:spcBef>
            </a:pPr>
            <a:r>
              <a:rPr lang="de-DE" sz="923" b="0" dirty="0">
                <a:solidFill>
                  <a:srgbClr val="FF9A00"/>
                </a:solidFill>
                <a:latin typeface="Helvetica" charset="0"/>
                <a:ea typeface="Helvetica" charset="0"/>
                <a:cs typeface="Helvetica" charset="0"/>
              </a:rPr>
              <a:t>Kap. 1</a:t>
            </a:r>
            <a:r>
              <a:rPr lang="de-DE" sz="923" b="0" baseline="0" dirty="0">
                <a:solidFill>
                  <a:srgbClr val="FF9A00"/>
                </a:solidFill>
                <a:latin typeface="Helvetica" charset="0"/>
                <a:ea typeface="Helvetica" charset="0"/>
                <a:cs typeface="Helvetica" charset="0"/>
              </a:rPr>
              <a:t>, S. </a:t>
            </a:r>
            <a:fld id="{D1265ACD-8CF3-4A2A-A304-86FCF731DD9B}" type="slidenum">
              <a:rPr lang="de-DE" sz="923" b="0" smtClean="0">
                <a:solidFill>
                  <a:srgbClr val="FF9A00"/>
                </a:solidFill>
                <a:latin typeface="Helvetica" charset="0"/>
                <a:ea typeface="Helvetica" charset="0"/>
                <a:cs typeface="Helvetica" charset="0"/>
              </a:rPr>
              <a:pPr algn="r">
                <a:spcBef>
                  <a:spcPct val="50000"/>
                </a:spcBef>
              </a:pPr>
              <a:t>‹Nr.›</a:t>
            </a:fld>
            <a:r>
              <a:rPr lang="de-DE" sz="923" b="0" dirty="0">
                <a:solidFill>
                  <a:srgbClr val="FF9A00"/>
                </a:solidFill>
                <a:latin typeface="Helvetica" charset="0"/>
                <a:ea typeface="Helvetica" charset="0"/>
                <a:cs typeface="Helvetica" charset="0"/>
              </a:rPr>
              <a:t>    </a:t>
            </a:r>
          </a:p>
        </p:txBody>
      </p:sp>
      <p:pic>
        <p:nvPicPr>
          <p:cNvPr id="11" name="Picture 7" descr="RZ_logo_FH_RGB_web3_kleiner"/>
          <p:cNvPicPr>
            <a:picLocks noChangeAspect="1" noChangeArrowheads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291" y="274638"/>
            <a:ext cx="2460380" cy="742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8"/>
          <p:cNvSpPr>
            <a:spLocks noChangeArrowheads="1"/>
          </p:cNvSpPr>
          <p:nvPr userDrawn="1"/>
        </p:nvSpPr>
        <p:spPr bwMode="auto">
          <a:xfrm>
            <a:off x="307971" y="6480002"/>
            <a:ext cx="3718119" cy="2408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Ins="0"/>
          <a:lstStyle/>
          <a:p>
            <a:pPr algn="l">
              <a:spcBef>
                <a:spcPct val="50000"/>
              </a:spcBef>
            </a:pPr>
            <a:r>
              <a:rPr lang="de-DE" sz="923" b="0" dirty="0">
                <a:solidFill>
                  <a:srgbClr val="FF9A00"/>
                </a:solidFill>
                <a:latin typeface="Helvetica" charset="0"/>
                <a:ea typeface="Helvetica" charset="0"/>
                <a:cs typeface="Helvetica" charset="0"/>
              </a:rPr>
              <a:t>Tobis Jonas – Peter Kurfer – </a:t>
            </a:r>
            <a:r>
              <a:rPr lang="de-DE" sz="923" b="0" dirty="0" err="1">
                <a:solidFill>
                  <a:srgbClr val="FF9A00"/>
                </a:solidFill>
                <a:latin typeface="Helvetica" charset="0"/>
                <a:ea typeface="Helvetica" charset="0"/>
                <a:cs typeface="Helvetica" charset="0"/>
              </a:rPr>
              <a:t>Microservices</a:t>
            </a:r>
            <a:endParaRPr lang="de-DE" sz="923" b="0" dirty="0">
              <a:solidFill>
                <a:srgbClr val="FF9A00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3" name="Line 9"/>
          <p:cNvSpPr>
            <a:spLocks noChangeShapeType="1"/>
          </p:cNvSpPr>
          <p:nvPr userDrawn="1"/>
        </p:nvSpPr>
        <p:spPr bwMode="auto">
          <a:xfrm>
            <a:off x="341675" y="6443663"/>
            <a:ext cx="8440615" cy="0"/>
          </a:xfrm>
          <a:prstGeom prst="line">
            <a:avLst/>
          </a:prstGeom>
          <a:noFill/>
          <a:ln w="25400">
            <a:solidFill>
              <a:srgbClr val="FF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l"/>
            <a:endParaRPr lang="de-DE" sz="1662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4" name="Line 10"/>
          <p:cNvSpPr>
            <a:spLocks noChangeShapeType="1"/>
          </p:cNvSpPr>
          <p:nvPr userDrawn="1"/>
        </p:nvSpPr>
        <p:spPr bwMode="auto">
          <a:xfrm>
            <a:off x="307971" y="1196975"/>
            <a:ext cx="8474320" cy="0"/>
          </a:xfrm>
          <a:prstGeom prst="line">
            <a:avLst/>
          </a:prstGeom>
          <a:noFill/>
          <a:ln w="25400">
            <a:solidFill>
              <a:srgbClr val="FF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 sz="1662" dirty="0"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87248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</p:sldLayoutIdLst>
  <p:hf sldNum="0" hdr="0" dt="0"/>
  <p:txStyles>
    <p:titleStyle>
      <a:lvl1pPr algn="l" rtl="0" eaLnBrk="0" fontAlgn="base" hangingPunct="0">
        <a:spcBef>
          <a:spcPct val="50000"/>
        </a:spcBef>
        <a:spcAft>
          <a:spcPct val="0"/>
        </a:spcAft>
        <a:buClr>
          <a:srgbClr val="6699FF"/>
        </a:buClr>
        <a:buFont typeface="Zapf Dingbats" charset="2"/>
        <a:defRPr sz="2031">
          <a:solidFill>
            <a:schemeClr val="tx1"/>
          </a:solidFill>
          <a:latin typeface="Helvetica" charset="0"/>
          <a:ea typeface="Helvetica" charset="0"/>
          <a:cs typeface="Helvetica" charset="0"/>
        </a:defRPr>
      </a:lvl1pPr>
      <a:lvl2pPr algn="l" rtl="0" eaLnBrk="0" fontAlgn="base" hangingPunct="0">
        <a:spcBef>
          <a:spcPct val="50000"/>
        </a:spcBef>
        <a:spcAft>
          <a:spcPct val="0"/>
        </a:spcAft>
        <a:buClr>
          <a:srgbClr val="6699FF"/>
        </a:buClr>
        <a:buFont typeface="Zapf Dingbats" charset="2"/>
        <a:defRPr sz="2031">
          <a:solidFill>
            <a:schemeClr val="tx1"/>
          </a:solidFill>
          <a:latin typeface="Arial" pitchFamily="34" charset="0"/>
        </a:defRPr>
      </a:lvl2pPr>
      <a:lvl3pPr algn="l" rtl="0" eaLnBrk="0" fontAlgn="base" hangingPunct="0">
        <a:spcBef>
          <a:spcPct val="50000"/>
        </a:spcBef>
        <a:spcAft>
          <a:spcPct val="0"/>
        </a:spcAft>
        <a:buClr>
          <a:srgbClr val="6699FF"/>
        </a:buClr>
        <a:buFont typeface="Zapf Dingbats" charset="2"/>
        <a:defRPr sz="2031">
          <a:solidFill>
            <a:schemeClr val="tx1"/>
          </a:solidFill>
          <a:latin typeface="Arial" pitchFamily="34" charset="0"/>
        </a:defRPr>
      </a:lvl3pPr>
      <a:lvl4pPr algn="l" rtl="0" eaLnBrk="0" fontAlgn="base" hangingPunct="0">
        <a:spcBef>
          <a:spcPct val="50000"/>
        </a:spcBef>
        <a:spcAft>
          <a:spcPct val="0"/>
        </a:spcAft>
        <a:buClr>
          <a:srgbClr val="6699FF"/>
        </a:buClr>
        <a:buFont typeface="Zapf Dingbats" charset="2"/>
        <a:defRPr sz="2031">
          <a:solidFill>
            <a:schemeClr val="tx1"/>
          </a:solidFill>
          <a:latin typeface="Arial" pitchFamily="34" charset="0"/>
        </a:defRPr>
      </a:lvl4pPr>
      <a:lvl5pPr algn="l" rtl="0" eaLnBrk="0" fontAlgn="base" hangingPunct="0">
        <a:spcBef>
          <a:spcPct val="50000"/>
        </a:spcBef>
        <a:spcAft>
          <a:spcPct val="0"/>
        </a:spcAft>
        <a:buClr>
          <a:srgbClr val="6699FF"/>
        </a:buClr>
        <a:buFont typeface="Zapf Dingbats" charset="2"/>
        <a:defRPr sz="2031">
          <a:solidFill>
            <a:schemeClr val="tx1"/>
          </a:solidFill>
          <a:latin typeface="Arial" pitchFamily="34" charset="0"/>
        </a:defRPr>
      </a:lvl5pPr>
      <a:lvl6pPr marL="422041" algn="l" rtl="0" eaLnBrk="0" fontAlgn="base" hangingPunct="0">
        <a:spcBef>
          <a:spcPct val="50000"/>
        </a:spcBef>
        <a:spcAft>
          <a:spcPct val="0"/>
        </a:spcAft>
        <a:buClr>
          <a:srgbClr val="6699FF"/>
        </a:buClr>
        <a:buFont typeface="Zapf Dingbats" charset="2"/>
        <a:defRPr sz="2031">
          <a:solidFill>
            <a:schemeClr val="tx1"/>
          </a:solidFill>
          <a:latin typeface="Arial" pitchFamily="34" charset="0"/>
        </a:defRPr>
      </a:lvl6pPr>
      <a:lvl7pPr marL="844083" algn="l" rtl="0" eaLnBrk="0" fontAlgn="base" hangingPunct="0">
        <a:spcBef>
          <a:spcPct val="50000"/>
        </a:spcBef>
        <a:spcAft>
          <a:spcPct val="0"/>
        </a:spcAft>
        <a:buClr>
          <a:srgbClr val="6699FF"/>
        </a:buClr>
        <a:buFont typeface="Zapf Dingbats" charset="2"/>
        <a:defRPr sz="2031">
          <a:solidFill>
            <a:schemeClr val="tx1"/>
          </a:solidFill>
          <a:latin typeface="Arial" pitchFamily="34" charset="0"/>
        </a:defRPr>
      </a:lvl7pPr>
      <a:lvl8pPr marL="1266124" algn="l" rtl="0" eaLnBrk="0" fontAlgn="base" hangingPunct="0">
        <a:spcBef>
          <a:spcPct val="50000"/>
        </a:spcBef>
        <a:spcAft>
          <a:spcPct val="0"/>
        </a:spcAft>
        <a:buClr>
          <a:srgbClr val="6699FF"/>
        </a:buClr>
        <a:buFont typeface="Zapf Dingbats" charset="2"/>
        <a:defRPr sz="2031">
          <a:solidFill>
            <a:schemeClr val="tx1"/>
          </a:solidFill>
          <a:latin typeface="Arial" pitchFamily="34" charset="0"/>
        </a:defRPr>
      </a:lvl8pPr>
      <a:lvl9pPr marL="1688165" algn="l" rtl="0" eaLnBrk="0" fontAlgn="base" hangingPunct="0">
        <a:spcBef>
          <a:spcPct val="50000"/>
        </a:spcBef>
        <a:spcAft>
          <a:spcPct val="0"/>
        </a:spcAft>
        <a:buClr>
          <a:srgbClr val="6699FF"/>
        </a:buClr>
        <a:buFont typeface="Zapf Dingbats" charset="2"/>
        <a:defRPr sz="2031">
          <a:solidFill>
            <a:schemeClr val="tx1"/>
          </a:solidFill>
          <a:latin typeface="Arial" pitchFamily="34" charset="0"/>
        </a:defRPr>
      </a:lvl9pPr>
    </p:titleStyle>
    <p:bodyStyle>
      <a:lvl1pPr marL="263776" indent="-263776" algn="l" defTabSz="581773" rtl="0" eaLnBrk="0" fontAlgn="base" hangingPunct="0">
        <a:spcBef>
          <a:spcPts val="554"/>
        </a:spcBef>
        <a:spcAft>
          <a:spcPct val="0"/>
        </a:spcAft>
        <a:buClr>
          <a:srgbClr val="FFC000"/>
        </a:buClr>
        <a:buSzPct val="100000"/>
        <a:buFont typeface="Wingdings" charset="2"/>
        <a:buChar char="§"/>
        <a:tabLst>
          <a:tab pos="263776" algn="l"/>
        </a:tabLst>
        <a:defRPr sz="1846">
          <a:solidFill>
            <a:srgbClr val="000000"/>
          </a:solidFill>
          <a:latin typeface="Helvetica" charset="0"/>
          <a:ea typeface="Helvetica" charset="0"/>
          <a:cs typeface="Helvetica" charset="0"/>
        </a:defRPr>
      </a:lvl1pPr>
      <a:lvl2pPr marL="703402" indent="-263776" algn="l" defTabSz="581773" rtl="0" eaLnBrk="0" fontAlgn="base" hangingPunct="0">
        <a:spcBef>
          <a:spcPts val="0"/>
        </a:spcBef>
        <a:spcAft>
          <a:spcPct val="0"/>
        </a:spcAft>
        <a:buClr>
          <a:srgbClr val="FFC000"/>
        </a:buClr>
        <a:buSzPct val="100000"/>
        <a:buFont typeface="Wingdings" charset="2"/>
        <a:buChar char="§"/>
        <a:tabLst>
          <a:tab pos="263776" algn="l"/>
        </a:tabLst>
        <a:defRPr>
          <a:solidFill>
            <a:srgbClr val="000000"/>
          </a:solidFill>
          <a:latin typeface="Helvetica" charset="0"/>
          <a:ea typeface="Helvetica" charset="0"/>
          <a:cs typeface="Helvetica" charset="0"/>
        </a:defRPr>
      </a:lvl2pPr>
      <a:lvl3pPr marL="1090273" indent="-211021" algn="l" defTabSz="581773" rtl="0" eaLnBrk="0" fontAlgn="base" hangingPunct="0">
        <a:spcBef>
          <a:spcPts val="0"/>
        </a:spcBef>
        <a:spcAft>
          <a:spcPct val="0"/>
        </a:spcAft>
        <a:buClr>
          <a:srgbClr val="FFC000"/>
        </a:buClr>
        <a:buSzPct val="100000"/>
        <a:buFont typeface="Wingdings" charset="2"/>
        <a:buChar char="§"/>
        <a:tabLst>
          <a:tab pos="263776" algn="l"/>
        </a:tabLst>
        <a:defRPr sz="1477">
          <a:solidFill>
            <a:schemeClr val="tx1"/>
          </a:solidFill>
          <a:latin typeface="Helvetica" charset="0"/>
          <a:ea typeface="Helvetica" charset="0"/>
          <a:cs typeface="Helvetica" charset="0"/>
        </a:defRPr>
      </a:lvl3pPr>
      <a:lvl4pPr marL="1477145" indent="-211021" algn="l" defTabSz="581773" rtl="0" eaLnBrk="0" fontAlgn="base" hangingPunct="0">
        <a:spcBef>
          <a:spcPts val="0"/>
        </a:spcBef>
        <a:spcAft>
          <a:spcPct val="0"/>
        </a:spcAft>
        <a:buClr>
          <a:srgbClr val="FFC000"/>
        </a:buClr>
        <a:buSzPct val="100000"/>
        <a:buFont typeface="Wingdings" charset="2"/>
        <a:buChar char="§"/>
        <a:tabLst>
          <a:tab pos="263776" algn="l"/>
        </a:tabLst>
        <a:defRPr sz="1292">
          <a:solidFill>
            <a:schemeClr val="tx1"/>
          </a:solidFill>
          <a:latin typeface="Helvetica" charset="0"/>
          <a:ea typeface="Helvetica" charset="0"/>
          <a:cs typeface="Helvetica" charset="0"/>
        </a:defRPr>
      </a:lvl4pPr>
      <a:lvl5pPr marL="1916771" indent="-263776" algn="l" defTabSz="581773" rtl="0" eaLnBrk="0" fontAlgn="base" hangingPunct="0">
        <a:spcBef>
          <a:spcPts val="0"/>
        </a:spcBef>
        <a:spcAft>
          <a:spcPct val="0"/>
        </a:spcAft>
        <a:buClr>
          <a:srgbClr val="FFC000"/>
        </a:buClr>
        <a:buSzPct val="100000"/>
        <a:buFont typeface="Wingdings" charset="2"/>
        <a:buChar char="§"/>
        <a:tabLst>
          <a:tab pos="263776" algn="l"/>
        </a:tabLst>
        <a:defRPr sz="1292">
          <a:solidFill>
            <a:schemeClr val="tx1"/>
          </a:solidFill>
          <a:latin typeface="Helvetica" charset="0"/>
          <a:ea typeface="Helvetica" charset="0"/>
          <a:cs typeface="Helvetica" charset="0"/>
        </a:defRPr>
      </a:lvl5pPr>
      <a:lvl6pPr marL="2286057" indent="-211021" algn="l" defTabSz="581773" rtl="0" eaLnBrk="0" fontAlgn="base" hangingPunct="0">
        <a:spcBef>
          <a:spcPct val="20000"/>
        </a:spcBef>
        <a:spcAft>
          <a:spcPct val="0"/>
        </a:spcAft>
        <a:buClr>
          <a:srgbClr val="003366"/>
        </a:buClr>
        <a:buSzPct val="35000"/>
        <a:buFont typeface="Wingdings" pitchFamily="2" charset="2"/>
        <a:tabLst>
          <a:tab pos="263776" algn="l"/>
        </a:tabLst>
        <a:defRPr sz="1292">
          <a:solidFill>
            <a:schemeClr val="tx1"/>
          </a:solidFill>
          <a:latin typeface="+mn-lt"/>
        </a:defRPr>
      </a:lvl6pPr>
      <a:lvl7pPr marL="2708098" indent="-211021" algn="l" defTabSz="581773" rtl="0" eaLnBrk="0" fontAlgn="base" hangingPunct="0">
        <a:spcBef>
          <a:spcPct val="20000"/>
        </a:spcBef>
        <a:spcAft>
          <a:spcPct val="0"/>
        </a:spcAft>
        <a:buClr>
          <a:srgbClr val="003366"/>
        </a:buClr>
        <a:buSzPct val="35000"/>
        <a:buFont typeface="Wingdings" pitchFamily="2" charset="2"/>
        <a:tabLst>
          <a:tab pos="263776" algn="l"/>
        </a:tabLst>
        <a:defRPr sz="1292">
          <a:solidFill>
            <a:schemeClr val="tx1"/>
          </a:solidFill>
          <a:latin typeface="+mn-lt"/>
        </a:defRPr>
      </a:lvl7pPr>
      <a:lvl8pPr marL="3130140" indent="-211021" algn="l" defTabSz="581773" rtl="0" eaLnBrk="0" fontAlgn="base" hangingPunct="0">
        <a:spcBef>
          <a:spcPct val="20000"/>
        </a:spcBef>
        <a:spcAft>
          <a:spcPct val="0"/>
        </a:spcAft>
        <a:buClr>
          <a:srgbClr val="003366"/>
        </a:buClr>
        <a:buSzPct val="35000"/>
        <a:buFont typeface="Wingdings" pitchFamily="2" charset="2"/>
        <a:tabLst>
          <a:tab pos="263776" algn="l"/>
        </a:tabLst>
        <a:defRPr sz="1292">
          <a:solidFill>
            <a:schemeClr val="tx1"/>
          </a:solidFill>
          <a:latin typeface="+mn-lt"/>
        </a:defRPr>
      </a:lvl8pPr>
      <a:lvl9pPr marL="3552181" indent="-211021" algn="l" defTabSz="581773" rtl="0" eaLnBrk="0" fontAlgn="base" hangingPunct="0">
        <a:spcBef>
          <a:spcPct val="20000"/>
        </a:spcBef>
        <a:spcAft>
          <a:spcPct val="0"/>
        </a:spcAft>
        <a:buClr>
          <a:srgbClr val="003366"/>
        </a:buClr>
        <a:buSzPct val="35000"/>
        <a:buFont typeface="Wingdings" pitchFamily="2" charset="2"/>
        <a:tabLst>
          <a:tab pos="263776" algn="l"/>
        </a:tabLst>
        <a:defRPr sz="1292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1pPr>
      <a:lvl2pPr marL="422041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2pPr>
      <a:lvl3pPr marL="844083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3pPr>
      <a:lvl4pPr marL="1266124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4pPr>
      <a:lvl5pPr marL="1688165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5pPr>
      <a:lvl6pPr marL="2110207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6pPr>
      <a:lvl7pPr marL="2532248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7pPr>
      <a:lvl8pPr marL="2954289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8pPr>
      <a:lvl9pPr marL="3376331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tarbucks.com/static/reference/styleguide" TargetMode="External"/><Relationship Id="rId2" Type="http://schemas.openxmlformats.org/officeDocument/2006/relationships/hyperlink" Target="https://material.io/guidelines/" TargetMode="Externa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mailto:a.spoeck@innFactory.de" TargetMode="Externa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14.gif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webcomponents.org/" TargetMode="Externa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Microservices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idx="1"/>
          </p:nvPr>
        </p:nvSpPr>
        <p:spPr/>
        <p:txBody>
          <a:bodyPr lIns="0"/>
          <a:lstStyle/>
          <a:p>
            <a:r>
              <a:rPr lang="en-US" dirty="0"/>
              <a:t>UI In A Microservice Architecture</a:t>
            </a:r>
          </a:p>
        </p:txBody>
      </p:sp>
    </p:spTree>
    <p:extLst>
      <p:ext uri="{BB962C8B-B14F-4D97-AF65-F5344CB8AC3E}">
        <p14:creationId xmlns:p14="http://schemas.microsoft.com/office/powerpoint/2010/main" val="1371553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86A4D93A-4A7A-406E-B919-36CA0765F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FullStack</a:t>
            </a:r>
            <a:r>
              <a:rPr lang="de-DE" dirty="0"/>
              <a:t> </a:t>
            </a:r>
            <a:r>
              <a:rPr lang="de-DE" dirty="0" err="1"/>
              <a:t>Microservices</a:t>
            </a:r>
            <a:endParaRPr lang="en-US" dirty="0"/>
          </a:p>
        </p:txBody>
      </p: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5238865D-F2D9-4950-843C-2A813C4AAFE4}"/>
              </a:ext>
            </a:extLst>
          </p:cNvPr>
          <p:cNvCxnSpPr>
            <a:cxnSpLocks/>
          </p:cNvCxnSpPr>
          <p:nvPr/>
        </p:nvCxnSpPr>
        <p:spPr>
          <a:xfrm>
            <a:off x="259374" y="2999528"/>
            <a:ext cx="8490374" cy="0"/>
          </a:xfrm>
          <a:prstGeom prst="line">
            <a:avLst/>
          </a:prstGeom>
          <a:ln w="19050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427689CC-8FCB-4FBA-B996-6C7DA421CB63}"/>
              </a:ext>
            </a:extLst>
          </p:cNvPr>
          <p:cNvCxnSpPr>
            <a:cxnSpLocks/>
          </p:cNvCxnSpPr>
          <p:nvPr/>
        </p:nvCxnSpPr>
        <p:spPr>
          <a:xfrm>
            <a:off x="259374" y="4354930"/>
            <a:ext cx="8490374" cy="23643"/>
          </a:xfrm>
          <a:prstGeom prst="line">
            <a:avLst/>
          </a:prstGeom>
          <a:ln w="19050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feld 8">
            <a:extLst>
              <a:ext uri="{FF2B5EF4-FFF2-40B4-BE49-F238E27FC236}">
                <a16:creationId xmlns:a16="http://schemas.microsoft.com/office/drawing/2014/main" id="{C6D195A3-ACFC-43A7-B4EB-FABB2600193E}"/>
              </a:ext>
            </a:extLst>
          </p:cNvPr>
          <p:cNvSpPr txBox="1"/>
          <p:nvPr/>
        </p:nvSpPr>
        <p:spPr>
          <a:xfrm rot="16200000">
            <a:off x="1109923" y="2126716"/>
            <a:ext cx="1290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/>
              <a:t>Frontend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AC9F1D36-5F8E-43CF-9D85-9905E589B408}"/>
              </a:ext>
            </a:extLst>
          </p:cNvPr>
          <p:cNvSpPr txBox="1"/>
          <p:nvPr/>
        </p:nvSpPr>
        <p:spPr>
          <a:xfrm rot="16200000">
            <a:off x="1122626" y="3488996"/>
            <a:ext cx="12540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/>
              <a:t>Backend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D8E78271-B015-46FC-95E5-DD5E23DEF622}"/>
              </a:ext>
            </a:extLst>
          </p:cNvPr>
          <p:cNvSpPr txBox="1"/>
          <p:nvPr/>
        </p:nvSpPr>
        <p:spPr>
          <a:xfrm rot="16200000">
            <a:off x="1084158" y="4881703"/>
            <a:ext cx="13309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/>
              <a:t>Database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1D668EE3-9EE1-4080-9179-64056A2E6942}"/>
              </a:ext>
            </a:extLst>
          </p:cNvPr>
          <p:cNvSpPr/>
          <p:nvPr/>
        </p:nvSpPr>
        <p:spPr>
          <a:xfrm>
            <a:off x="5266874" y="1681743"/>
            <a:ext cx="644125" cy="4061864"/>
          </a:xfrm>
          <a:prstGeom prst="rect">
            <a:avLst/>
          </a:prstGeom>
          <a:gradFill>
            <a:gsLst>
              <a:gs pos="0">
                <a:srgbClr val="B5DAAE"/>
              </a:gs>
              <a:gs pos="63000">
                <a:srgbClr val="AFCFCB"/>
              </a:gs>
              <a:gs pos="70000">
                <a:srgbClr val="AFCFCB"/>
              </a:gs>
              <a:gs pos="100000">
                <a:srgbClr val="AFCFCB"/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DE" sz="2000" b="1" dirty="0"/>
              <a:t>Search Team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3228DBDD-6654-4276-9F0C-DE232773D016}"/>
              </a:ext>
            </a:extLst>
          </p:cNvPr>
          <p:cNvSpPr/>
          <p:nvPr/>
        </p:nvSpPr>
        <p:spPr>
          <a:xfrm>
            <a:off x="6194178" y="1681743"/>
            <a:ext cx="644125" cy="4069314"/>
          </a:xfrm>
          <a:prstGeom prst="rect">
            <a:avLst/>
          </a:prstGeom>
          <a:gradFill>
            <a:gsLst>
              <a:gs pos="0">
                <a:srgbClr val="B5DAAE"/>
              </a:gs>
              <a:gs pos="63000">
                <a:srgbClr val="AFCFCB"/>
              </a:gs>
              <a:gs pos="70000">
                <a:srgbClr val="AFCFCB"/>
              </a:gs>
              <a:gs pos="100000">
                <a:srgbClr val="AFCFCB"/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2000" b="1" dirty="0"/>
              <a:t>Basket Team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339252F0-3EE6-49C3-B7DB-61C0384B787A}"/>
              </a:ext>
            </a:extLst>
          </p:cNvPr>
          <p:cNvSpPr/>
          <p:nvPr/>
        </p:nvSpPr>
        <p:spPr>
          <a:xfrm>
            <a:off x="7159290" y="1689192"/>
            <a:ext cx="644125" cy="4054416"/>
          </a:xfrm>
          <a:prstGeom prst="rect">
            <a:avLst/>
          </a:prstGeom>
          <a:gradFill>
            <a:gsLst>
              <a:gs pos="0">
                <a:srgbClr val="B5DAAE"/>
              </a:gs>
              <a:gs pos="63000">
                <a:srgbClr val="AFCFCB"/>
              </a:gs>
              <a:gs pos="70000">
                <a:srgbClr val="AFCFCB"/>
              </a:gs>
              <a:gs pos="100000">
                <a:srgbClr val="AFCFCB"/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2000" b="1" dirty="0"/>
              <a:t>Auth Team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93035919-F768-46B1-AC63-D8A6D3B9CEA0}"/>
              </a:ext>
            </a:extLst>
          </p:cNvPr>
          <p:cNvSpPr/>
          <p:nvPr/>
        </p:nvSpPr>
        <p:spPr>
          <a:xfrm>
            <a:off x="8105623" y="1689193"/>
            <a:ext cx="644125" cy="4054416"/>
          </a:xfrm>
          <a:prstGeom prst="rect">
            <a:avLst/>
          </a:prstGeom>
          <a:gradFill>
            <a:gsLst>
              <a:gs pos="0">
                <a:srgbClr val="B5DAAE"/>
              </a:gs>
              <a:gs pos="63000">
                <a:srgbClr val="AFCFCB"/>
              </a:gs>
              <a:gs pos="70000">
                <a:srgbClr val="AFCFCB"/>
              </a:gs>
              <a:gs pos="100000">
                <a:srgbClr val="AFCFCB"/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2000" b="1" dirty="0"/>
              <a:t>Payment Team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963F2F3E-ADCD-493F-9ED4-0DE39B98F0DB}"/>
              </a:ext>
            </a:extLst>
          </p:cNvPr>
          <p:cNvSpPr/>
          <p:nvPr/>
        </p:nvSpPr>
        <p:spPr>
          <a:xfrm>
            <a:off x="4348239" y="1689192"/>
            <a:ext cx="644125" cy="4061864"/>
          </a:xfrm>
          <a:prstGeom prst="rect">
            <a:avLst/>
          </a:prstGeom>
          <a:gradFill>
            <a:gsLst>
              <a:gs pos="0">
                <a:srgbClr val="B5DAAE"/>
              </a:gs>
              <a:gs pos="63000">
                <a:srgbClr val="AFCFCB"/>
              </a:gs>
              <a:gs pos="70000">
                <a:srgbClr val="AFCFCB"/>
              </a:gs>
              <a:gs pos="100000">
                <a:srgbClr val="AFCFCB"/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DE" sz="2000" b="1" dirty="0" err="1"/>
              <a:t>Product</a:t>
            </a:r>
            <a:r>
              <a:rPr lang="de-DE" sz="2000" b="1" dirty="0"/>
              <a:t> Team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C436EDE0-9459-4C9B-BCC4-FDC42F087458}"/>
              </a:ext>
            </a:extLst>
          </p:cNvPr>
          <p:cNvSpPr txBox="1"/>
          <p:nvPr/>
        </p:nvSpPr>
        <p:spPr>
          <a:xfrm>
            <a:off x="338304" y="6126774"/>
            <a:ext cx="78266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Note: </a:t>
            </a:r>
            <a:r>
              <a:rPr lang="de-DE" sz="1200" dirty="0" err="1"/>
              <a:t>Each</a:t>
            </a:r>
            <a:r>
              <a:rPr lang="de-DE" sz="1200" dirty="0"/>
              <a:t> </a:t>
            </a:r>
            <a:r>
              <a:rPr lang="de-DE" sz="1200" dirty="0" err="1"/>
              <a:t>service</a:t>
            </a:r>
            <a:r>
              <a:rPr lang="de-DE" sz="1200" dirty="0"/>
              <a:t> </a:t>
            </a:r>
            <a:r>
              <a:rPr lang="de-DE" sz="1200" dirty="0" err="1"/>
              <a:t>is</a:t>
            </a:r>
            <a:r>
              <a:rPr lang="de-DE" sz="1200" dirty="0"/>
              <a:t> still splittet </a:t>
            </a:r>
            <a:r>
              <a:rPr lang="de-DE" sz="1200" dirty="0" err="1"/>
              <a:t>into</a:t>
            </a:r>
            <a:r>
              <a:rPr lang="de-DE" sz="1200" dirty="0"/>
              <a:t> backend and </a:t>
            </a:r>
            <a:r>
              <a:rPr lang="de-DE" sz="1200" dirty="0" err="1"/>
              <a:t>frontend</a:t>
            </a:r>
            <a:r>
              <a:rPr lang="de-DE" sz="1200" dirty="0"/>
              <a:t>. This </a:t>
            </a:r>
            <a:r>
              <a:rPr lang="de-DE" sz="1200" dirty="0" err="1"/>
              <a:t>graphic</a:t>
            </a:r>
            <a:r>
              <a:rPr lang="de-DE" sz="1200" dirty="0"/>
              <a:t> </a:t>
            </a:r>
            <a:r>
              <a:rPr lang="de-DE" sz="1200" dirty="0" err="1"/>
              <a:t>should</a:t>
            </a:r>
            <a:r>
              <a:rPr lang="de-DE" sz="1200" dirty="0"/>
              <a:t> </a:t>
            </a:r>
            <a:r>
              <a:rPr lang="de-DE" sz="1200" dirty="0" err="1"/>
              <a:t>illustrate</a:t>
            </a:r>
            <a:r>
              <a:rPr lang="de-DE" sz="1200" dirty="0"/>
              <a:t> </a:t>
            </a:r>
            <a:r>
              <a:rPr lang="de-DE" sz="1200" dirty="0" err="1"/>
              <a:t>the</a:t>
            </a:r>
            <a:r>
              <a:rPr lang="de-DE" sz="1200" dirty="0"/>
              <a:t> </a:t>
            </a:r>
            <a:r>
              <a:rPr lang="de-DE" sz="1200" dirty="0" err="1"/>
              <a:t>team</a:t>
            </a:r>
            <a:r>
              <a:rPr lang="de-DE" sz="1200" dirty="0"/>
              <a:t> </a:t>
            </a:r>
            <a:r>
              <a:rPr lang="de-DE" sz="1200" dirty="0" err="1"/>
              <a:t>organization</a:t>
            </a:r>
            <a:r>
              <a:rPr lang="de-DE" sz="1200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42844689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86A4D93A-4A7A-406E-B919-36CA0765F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C6E461FB-F032-4443-9B8D-5C4D9B932C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800" dirty="0"/>
              <a:t>The classical or horizontal approach</a:t>
            </a:r>
          </a:p>
          <a:p>
            <a:r>
              <a:rPr lang="en-US" sz="1800" dirty="0"/>
              <a:t>State of the art and less risky (from a technological perspective)</a:t>
            </a:r>
          </a:p>
          <a:p>
            <a:r>
              <a:rPr lang="en-US" sz="1800" dirty="0"/>
              <a:t>Easier to find specialized developers</a:t>
            </a:r>
          </a:p>
          <a:p>
            <a:r>
              <a:rPr lang="en-US" sz="1800" dirty="0"/>
              <a:t>One team, one user experience</a:t>
            </a:r>
          </a:p>
          <a:p>
            <a:endParaRPr lang="en-US" sz="1800" dirty="0"/>
          </a:p>
          <a:p>
            <a:endParaRPr lang="en-US" sz="1800" dirty="0"/>
          </a:p>
          <a:p>
            <a:pPr marL="0" indent="0">
              <a:buNone/>
            </a:pPr>
            <a:r>
              <a:rPr lang="en-US" sz="1800" dirty="0"/>
              <a:t>The </a:t>
            </a:r>
            <a:r>
              <a:rPr lang="en-US" sz="1800" dirty="0" err="1"/>
              <a:t>fullstack</a:t>
            </a:r>
            <a:r>
              <a:rPr lang="en-US" sz="1800" dirty="0"/>
              <a:t> or vertical approach</a:t>
            </a:r>
          </a:p>
          <a:p>
            <a:r>
              <a:rPr lang="en-US" sz="1800" dirty="0"/>
              <a:t>Knowledge transfer in your team (technological)</a:t>
            </a:r>
          </a:p>
          <a:p>
            <a:r>
              <a:rPr lang="en-US" sz="1800" dirty="0"/>
              <a:t>Flexible developers ( + working </a:t>
            </a:r>
            <a:r>
              <a:rPr lang="en-US" sz="1800" dirty="0" err="1"/>
              <a:t>fullstack</a:t>
            </a:r>
            <a:r>
              <a:rPr lang="en-US" sz="1800" dirty="0"/>
              <a:t> is often engaging for developers)</a:t>
            </a:r>
          </a:p>
          <a:p>
            <a:r>
              <a:rPr lang="en-US" sz="1800" dirty="0"/>
              <a:t>Pure focus on one service</a:t>
            </a:r>
          </a:p>
        </p:txBody>
      </p:sp>
    </p:spTree>
    <p:extLst>
      <p:ext uri="{BB962C8B-B14F-4D97-AF65-F5344CB8AC3E}">
        <p14:creationId xmlns:p14="http://schemas.microsoft.com/office/powerpoint/2010/main" val="12618145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86A4D93A-4A7A-406E-B919-36CA0765F9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374" y="250522"/>
            <a:ext cx="5820453" cy="771055"/>
          </a:xfrm>
        </p:spPr>
        <p:txBody>
          <a:bodyPr/>
          <a:lstStyle/>
          <a:p>
            <a:r>
              <a:rPr lang="de-DE" dirty="0"/>
              <a:t>Problems </a:t>
            </a:r>
            <a:r>
              <a:rPr lang="de-DE" dirty="0" err="1"/>
              <a:t>with</a:t>
            </a:r>
            <a:r>
              <a:rPr lang="de-DE" dirty="0"/>
              <a:t> a </a:t>
            </a:r>
            <a:r>
              <a:rPr lang="de-DE" dirty="0" err="1"/>
              <a:t>Microservice</a:t>
            </a:r>
            <a:r>
              <a:rPr lang="de-DE" dirty="0"/>
              <a:t> Architecture in a GUI</a:t>
            </a:r>
            <a:endParaRPr lang="en-US" dirty="0"/>
          </a:p>
        </p:txBody>
      </p: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5238865D-F2D9-4950-843C-2A813C4AAFE4}"/>
              </a:ext>
            </a:extLst>
          </p:cNvPr>
          <p:cNvCxnSpPr>
            <a:cxnSpLocks/>
          </p:cNvCxnSpPr>
          <p:nvPr/>
        </p:nvCxnSpPr>
        <p:spPr>
          <a:xfrm>
            <a:off x="300428" y="3884070"/>
            <a:ext cx="8490374" cy="0"/>
          </a:xfrm>
          <a:prstGeom prst="line">
            <a:avLst/>
          </a:prstGeom>
          <a:ln w="19050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feld 8">
            <a:extLst>
              <a:ext uri="{FF2B5EF4-FFF2-40B4-BE49-F238E27FC236}">
                <a16:creationId xmlns:a16="http://schemas.microsoft.com/office/drawing/2014/main" id="{C6D195A3-ACFC-43A7-B4EB-FABB2600193E}"/>
              </a:ext>
            </a:extLst>
          </p:cNvPr>
          <p:cNvSpPr txBox="1"/>
          <p:nvPr/>
        </p:nvSpPr>
        <p:spPr>
          <a:xfrm rot="16200000">
            <a:off x="1341322" y="2562664"/>
            <a:ext cx="1290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/>
              <a:t>Frontend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1D668EE3-9EE1-4080-9179-64056A2E6942}"/>
              </a:ext>
            </a:extLst>
          </p:cNvPr>
          <p:cNvSpPr/>
          <p:nvPr/>
        </p:nvSpPr>
        <p:spPr>
          <a:xfrm>
            <a:off x="5266874" y="1681743"/>
            <a:ext cx="644125" cy="2121587"/>
          </a:xfrm>
          <a:prstGeom prst="rect">
            <a:avLst/>
          </a:prstGeom>
          <a:solidFill>
            <a:srgbClr val="CDE6C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DE" sz="2000" b="1" dirty="0"/>
              <a:t>Search Team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3228DBDD-6654-4276-9F0C-DE232773D016}"/>
              </a:ext>
            </a:extLst>
          </p:cNvPr>
          <p:cNvSpPr/>
          <p:nvPr/>
        </p:nvSpPr>
        <p:spPr>
          <a:xfrm>
            <a:off x="6194178" y="1681743"/>
            <a:ext cx="644125" cy="2125479"/>
          </a:xfrm>
          <a:prstGeom prst="rect">
            <a:avLst/>
          </a:prstGeom>
          <a:solidFill>
            <a:srgbClr val="CDE6C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DE" sz="2000" b="1" dirty="0"/>
              <a:t>Basket Team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339252F0-3EE6-49C3-B7DB-61C0384B787A}"/>
              </a:ext>
            </a:extLst>
          </p:cNvPr>
          <p:cNvSpPr/>
          <p:nvPr/>
        </p:nvSpPr>
        <p:spPr>
          <a:xfrm>
            <a:off x="7159290" y="1689192"/>
            <a:ext cx="644125" cy="2117697"/>
          </a:xfrm>
          <a:prstGeom prst="rect">
            <a:avLst/>
          </a:prstGeom>
          <a:solidFill>
            <a:srgbClr val="CDE6C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DE" sz="2000" b="1" dirty="0"/>
              <a:t>Auth Team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93035919-F768-46B1-AC63-D8A6D3B9CEA0}"/>
              </a:ext>
            </a:extLst>
          </p:cNvPr>
          <p:cNvSpPr/>
          <p:nvPr/>
        </p:nvSpPr>
        <p:spPr>
          <a:xfrm>
            <a:off x="8105623" y="1689193"/>
            <a:ext cx="644125" cy="2117697"/>
          </a:xfrm>
          <a:prstGeom prst="rect">
            <a:avLst/>
          </a:prstGeom>
          <a:solidFill>
            <a:srgbClr val="CDE6C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DE" sz="2000" b="1" dirty="0"/>
              <a:t>Payment Team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963F2F3E-ADCD-493F-9ED4-0DE39B98F0DB}"/>
              </a:ext>
            </a:extLst>
          </p:cNvPr>
          <p:cNvSpPr/>
          <p:nvPr/>
        </p:nvSpPr>
        <p:spPr>
          <a:xfrm>
            <a:off x="4348239" y="1689192"/>
            <a:ext cx="644125" cy="2117698"/>
          </a:xfrm>
          <a:prstGeom prst="rect">
            <a:avLst/>
          </a:prstGeom>
          <a:solidFill>
            <a:srgbClr val="CDE6C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DE" sz="2000" b="1" dirty="0" err="1"/>
              <a:t>Product</a:t>
            </a:r>
            <a:r>
              <a:rPr lang="de-DE" sz="2000" b="1" dirty="0"/>
              <a:t> Team</a:t>
            </a:r>
          </a:p>
        </p:txBody>
      </p:sp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B211B76D-85D8-4234-BBBB-DE778AFD461A}"/>
              </a:ext>
            </a:extLst>
          </p:cNvPr>
          <p:cNvSpPr/>
          <p:nvPr/>
        </p:nvSpPr>
        <p:spPr bwMode="auto">
          <a:xfrm>
            <a:off x="5079855" y="1903084"/>
            <a:ext cx="955455" cy="429209"/>
          </a:xfrm>
          <a:prstGeom prst="roundRect">
            <a:avLst/>
          </a:prstGeom>
          <a:solidFill>
            <a:srgbClr val="00B0F0"/>
          </a:solidFill>
          <a:ln>
            <a:solidFill>
              <a:schemeClr val="accent6">
                <a:lumMod val="60000"/>
                <a:lumOff val="4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0" lang="de-DE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adugi" panose="020B0502040204020203" pitchFamily="34" charset="0"/>
              </a:rPr>
              <a:t>Button1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9A79F55F-0BF2-42FA-9748-8239532792FD}"/>
              </a:ext>
            </a:extLst>
          </p:cNvPr>
          <p:cNvSpPr/>
          <p:nvPr/>
        </p:nvSpPr>
        <p:spPr bwMode="auto">
          <a:xfrm>
            <a:off x="7949957" y="2869474"/>
            <a:ext cx="955455" cy="429209"/>
          </a:xfrm>
          <a:prstGeom prst="roundRect">
            <a:avLst/>
          </a:prstGeom>
          <a:solidFill>
            <a:srgbClr val="00B0F0"/>
          </a:solidFill>
          <a:ln>
            <a:solidFill>
              <a:schemeClr val="accent6">
                <a:lumMod val="60000"/>
                <a:lumOff val="4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0" lang="de-DE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adugi" panose="020B0502040204020203" pitchFamily="34" charset="0"/>
              </a:rPr>
              <a:t>Button1</a:t>
            </a:r>
          </a:p>
        </p:txBody>
      </p: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A1717DE0-15AC-41AC-A550-D34E4E4A0692}"/>
              </a:ext>
            </a:extLst>
          </p:cNvPr>
          <p:cNvSpPr/>
          <p:nvPr/>
        </p:nvSpPr>
        <p:spPr bwMode="auto">
          <a:xfrm>
            <a:off x="6098018" y="3002096"/>
            <a:ext cx="955455" cy="429209"/>
          </a:xfrm>
          <a:prstGeom prst="roundRect">
            <a:avLst/>
          </a:prstGeom>
          <a:solidFill>
            <a:srgbClr val="00B0F0"/>
          </a:solidFill>
          <a:ln>
            <a:solidFill>
              <a:schemeClr val="accent6">
                <a:lumMod val="60000"/>
                <a:lumOff val="4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0" lang="de-DE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adugi" panose="020B0502040204020203" pitchFamily="34" charset="0"/>
              </a:rPr>
              <a:t>Button1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141B1656-995E-4F79-9002-04F529FCBB83}"/>
              </a:ext>
            </a:extLst>
          </p:cNvPr>
          <p:cNvSpPr txBox="1"/>
          <p:nvPr/>
        </p:nvSpPr>
        <p:spPr>
          <a:xfrm>
            <a:off x="300428" y="4315505"/>
            <a:ext cx="863456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à"/>
            </a:pPr>
            <a:r>
              <a:rPr lang="en-GB" dirty="0">
                <a:sym typeface="Wingdings" panose="05000000000000000000" pitchFamily="2" charset="2"/>
              </a:rPr>
              <a:t>The same component is used by several teams.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>
                <a:sym typeface="Wingdings" panose="05000000000000000000" pitchFamily="2" charset="2"/>
              </a:rPr>
              <a:t>How to share it?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>
                <a:sym typeface="Wingdings" panose="05000000000000000000" pitchFamily="2" charset="2"/>
              </a:rPr>
              <a:t>Versioning?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dirty="0">
              <a:sym typeface="Wingdings" panose="05000000000000000000" pitchFamily="2" charset="2"/>
            </a:endParaRPr>
          </a:p>
          <a:p>
            <a:r>
              <a:rPr lang="en-GB" dirty="0" err="1">
                <a:sym typeface="Wingdings" panose="05000000000000000000" pitchFamily="2" charset="2"/>
              </a:rPr>
              <a:t>WebComponents</a:t>
            </a:r>
            <a:r>
              <a:rPr lang="en-GB" dirty="0">
                <a:sym typeface="Wingdings" panose="05000000000000000000" pitchFamily="2" charset="2"/>
              </a:rPr>
              <a:t> could be the answer for the future!</a:t>
            </a:r>
          </a:p>
        </p:txBody>
      </p:sp>
    </p:spTree>
    <p:extLst>
      <p:ext uri="{BB962C8B-B14F-4D97-AF65-F5344CB8AC3E}">
        <p14:creationId xmlns:p14="http://schemas.microsoft.com/office/powerpoint/2010/main" val="548013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86A4D93A-4A7A-406E-B919-36CA0765F9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374" y="250522"/>
            <a:ext cx="5820453" cy="771055"/>
          </a:xfrm>
        </p:spPr>
        <p:txBody>
          <a:bodyPr/>
          <a:lstStyle/>
          <a:p>
            <a:r>
              <a:rPr lang="de-DE" dirty="0"/>
              <a:t>Problems </a:t>
            </a:r>
            <a:r>
              <a:rPr lang="de-DE" dirty="0" err="1"/>
              <a:t>with</a:t>
            </a:r>
            <a:r>
              <a:rPr lang="de-DE" dirty="0"/>
              <a:t> a </a:t>
            </a:r>
            <a:r>
              <a:rPr lang="de-DE" dirty="0" err="1"/>
              <a:t>Microservice</a:t>
            </a:r>
            <a:r>
              <a:rPr lang="de-DE" dirty="0"/>
              <a:t> Architecture in a GUI</a:t>
            </a:r>
            <a:endParaRPr lang="en-US" dirty="0"/>
          </a:p>
        </p:txBody>
      </p: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5238865D-F2D9-4950-843C-2A813C4AAFE4}"/>
              </a:ext>
            </a:extLst>
          </p:cNvPr>
          <p:cNvCxnSpPr>
            <a:cxnSpLocks/>
          </p:cNvCxnSpPr>
          <p:nvPr/>
        </p:nvCxnSpPr>
        <p:spPr>
          <a:xfrm>
            <a:off x="300428" y="3884070"/>
            <a:ext cx="8490374" cy="0"/>
          </a:xfrm>
          <a:prstGeom prst="line">
            <a:avLst/>
          </a:prstGeom>
          <a:ln w="19050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feld 8">
            <a:extLst>
              <a:ext uri="{FF2B5EF4-FFF2-40B4-BE49-F238E27FC236}">
                <a16:creationId xmlns:a16="http://schemas.microsoft.com/office/drawing/2014/main" id="{C6D195A3-ACFC-43A7-B4EB-FABB2600193E}"/>
              </a:ext>
            </a:extLst>
          </p:cNvPr>
          <p:cNvSpPr txBox="1"/>
          <p:nvPr/>
        </p:nvSpPr>
        <p:spPr>
          <a:xfrm rot="16200000">
            <a:off x="1341322" y="2562664"/>
            <a:ext cx="1290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/>
              <a:t>Frontend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1D668EE3-9EE1-4080-9179-64056A2E6942}"/>
              </a:ext>
            </a:extLst>
          </p:cNvPr>
          <p:cNvSpPr/>
          <p:nvPr/>
        </p:nvSpPr>
        <p:spPr>
          <a:xfrm>
            <a:off x="5266874" y="1681743"/>
            <a:ext cx="644125" cy="2121587"/>
          </a:xfrm>
          <a:prstGeom prst="rect">
            <a:avLst/>
          </a:prstGeom>
          <a:solidFill>
            <a:srgbClr val="CDE6C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DE" sz="2000" b="1" dirty="0"/>
              <a:t>Search Team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3228DBDD-6654-4276-9F0C-DE232773D016}"/>
              </a:ext>
            </a:extLst>
          </p:cNvPr>
          <p:cNvSpPr/>
          <p:nvPr/>
        </p:nvSpPr>
        <p:spPr>
          <a:xfrm>
            <a:off x="6194178" y="1681743"/>
            <a:ext cx="644125" cy="2125479"/>
          </a:xfrm>
          <a:prstGeom prst="rect">
            <a:avLst/>
          </a:prstGeom>
          <a:solidFill>
            <a:srgbClr val="CDE6C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DE" sz="2000" b="1" dirty="0"/>
              <a:t>Basket Team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339252F0-3EE6-49C3-B7DB-61C0384B787A}"/>
              </a:ext>
            </a:extLst>
          </p:cNvPr>
          <p:cNvSpPr/>
          <p:nvPr/>
        </p:nvSpPr>
        <p:spPr>
          <a:xfrm>
            <a:off x="7159290" y="1689192"/>
            <a:ext cx="644125" cy="2117697"/>
          </a:xfrm>
          <a:prstGeom prst="rect">
            <a:avLst/>
          </a:prstGeom>
          <a:solidFill>
            <a:srgbClr val="CDE6C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DE" sz="2000" b="1" dirty="0"/>
              <a:t>Auth Team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93035919-F768-46B1-AC63-D8A6D3B9CEA0}"/>
              </a:ext>
            </a:extLst>
          </p:cNvPr>
          <p:cNvSpPr/>
          <p:nvPr/>
        </p:nvSpPr>
        <p:spPr>
          <a:xfrm>
            <a:off x="8105623" y="1689193"/>
            <a:ext cx="644125" cy="2117697"/>
          </a:xfrm>
          <a:prstGeom prst="rect">
            <a:avLst/>
          </a:prstGeom>
          <a:solidFill>
            <a:srgbClr val="CDE6C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DE" sz="2000" b="1" dirty="0"/>
              <a:t>Payment Team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963F2F3E-ADCD-493F-9ED4-0DE39B98F0DB}"/>
              </a:ext>
            </a:extLst>
          </p:cNvPr>
          <p:cNvSpPr/>
          <p:nvPr/>
        </p:nvSpPr>
        <p:spPr>
          <a:xfrm>
            <a:off x="4348239" y="1689192"/>
            <a:ext cx="644125" cy="2117698"/>
          </a:xfrm>
          <a:prstGeom prst="rect">
            <a:avLst/>
          </a:prstGeom>
          <a:solidFill>
            <a:srgbClr val="CDE6C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DE" sz="2000" b="1" dirty="0" err="1"/>
              <a:t>Product</a:t>
            </a:r>
            <a:r>
              <a:rPr lang="de-DE" sz="2000" b="1" dirty="0"/>
              <a:t> Team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7C50E997-47ED-421E-8F9B-70B477FCB2E8}"/>
              </a:ext>
            </a:extLst>
          </p:cNvPr>
          <p:cNvSpPr txBox="1"/>
          <p:nvPr/>
        </p:nvSpPr>
        <p:spPr>
          <a:xfrm>
            <a:off x="3991216" y="2299209"/>
            <a:ext cx="1349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bg1"/>
                </a:solidFill>
                <a:highlight>
                  <a:srgbClr val="0000FF"/>
                </a:highlight>
              </a:rPr>
              <a:t>React</a:t>
            </a:r>
            <a:r>
              <a:rPr lang="de-DE" dirty="0">
                <a:solidFill>
                  <a:schemeClr val="bg1"/>
                </a:solidFill>
                <a:highlight>
                  <a:srgbClr val="0000FF"/>
                </a:highlight>
              </a:rPr>
              <a:t> v16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10E3410F-1B74-4D57-AC77-C6A422B8D2C7}"/>
              </a:ext>
            </a:extLst>
          </p:cNvPr>
          <p:cNvSpPr txBox="1"/>
          <p:nvPr/>
        </p:nvSpPr>
        <p:spPr>
          <a:xfrm>
            <a:off x="6903809" y="3466789"/>
            <a:ext cx="1349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bg1"/>
                </a:solidFill>
                <a:highlight>
                  <a:srgbClr val="0000FF"/>
                </a:highlight>
              </a:rPr>
              <a:t>React</a:t>
            </a:r>
            <a:r>
              <a:rPr lang="de-DE" dirty="0">
                <a:solidFill>
                  <a:schemeClr val="bg1"/>
                </a:solidFill>
                <a:highlight>
                  <a:srgbClr val="0000FF"/>
                </a:highlight>
              </a:rPr>
              <a:t> v15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8CAEC282-7EDF-493F-B582-6F30361892F5}"/>
              </a:ext>
            </a:extLst>
          </p:cNvPr>
          <p:cNvSpPr txBox="1"/>
          <p:nvPr/>
        </p:nvSpPr>
        <p:spPr>
          <a:xfrm>
            <a:off x="4992364" y="3144041"/>
            <a:ext cx="1349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highlight>
                  <a:srgbClr val="FF0000"/>
                </a:highlight>
              </a:rPr>
              <a:t>Angular 2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67E9D56A-ED41-4C1A-9A8D-314B6D6A0CD2}"/>
              </a:ext>
            </a:extLst>
          </p:cNvPr>
          <p:cNvSpPr txBox="1"/>
          <p:nvPr/>
        </p:nvSpPr>
        <p:spPr>
          <a:xfrm>
            <a:off x="5901558" y="2737891"/>
            <a:ext cx="1349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bg1"/>
                </a:solidFill>
                <a:highlight>
                  <a:srgbClr val="800000"/>
                </a:highlight>
              </a:rPr>
              <a:t>EmberJS</a:t>
            </a:r>
            <a:endParaRPr lang="de-DE" dirty="0">
              <a:solidFill>
                <a:schemeClr val="bg1"/>
              </a:solidFill>
              <a:highlight>
                <a:srgbClr val="800000"/>
              </a:highlight>
            </a:endParaRP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D7350FAB-BB3C-4C57-BAEB-5160A19730C1}"/>
              </a:ext>
            </a:extLst>
          </p:cNvPr>
          <p:cNvSpPr txBox="1"/>
          <p:nvPr/>
        </p:nvSpPr>
        <p:spPr>
          <a:xfrm>
            <a:off x="8040117" y="2041784"/>
            <a:ext cx="1349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bg1"/>
                </a:solidFill>
                <a:highlight>
                  <a:srgbClr val="000000"/>
                </a:highlight>
              </a:rPr>
              <a:t>jQuery</a:t>
            </a:r>
            <a:endParaRPr lang="de-DE" dirty="0">
              <a:solidFill>
                <a:schemeClr val="bg1"/>
              </a:solidFill>
              <a:highlight>
                <a:srgbClr val="000000"/>
              </a:highlight>
            </a:endParaRPr>
          </a:p>
        </p:txBody>
      </p:sp>
      <p:sp>
        <p:nvSpPr>
          <p:cNvPr id="8" name="Gewitterblitz 7">
            <a:extLst>
              <a:ext uri="{FF2B5EF4-FFF2-40B4-BE49-F238E27FC236}">
                <a16:creationId xmlns:a16="http://schemas.microsoft.com/office/drawing/2014/main" id="{F4A8C312-861B-4B1C-B1ED-274F35E5E023}"/>
              </a:ext>
            </a:extLst>
          </p:cNvPr>
          <p:cNvSpPr/>
          <p:nvPr/>
        </p:nvSpPr>
        <p:spPr bwMode="auto">
          <a:xfrm>
            <a:off x="4844454" y="2483876"/>
            <a:ext cx="600891" cy="802132"/>
          </a:xfrm>
          <a:prstGeom prst="lightningBolt">
            <a:avLst/>
          </a:prstGeom>
          <a:solidFill>
            <a:srgbClr val="FFFF00">
              <a:alpha val="74902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0" lang="de-DE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pitchFamily="49" charset="0"/>
            </a:endParaRPr>
          </a:p>
        </p:txBody>
      </p:sp>
      <p:sp>
        <p:nvSpPr>
          <p:cNvPr id="25" name="Gewitterblitz 24">
            <a:extLst>
              <a:ext uri="{FF2B5EF4-FFF2-40B4-BE49-F238E27FC236}">
                <a16:creationId xmlns:a16="http://schemas.microsoft.com/office/drawing/2014/main" id="{BA2FDEF6-9E1F-463B-B037-05D43DAF10B8}"/>
              </a:ext>
            </a:extLst>
          </p:cNvPr>
          <p:cNvSpPr/>
          <p:nvPr/>
        </p:nvSpPr>
        <p:spPr bwMode="auto">
          <a:xfrm>
            <a:off x="5996456" y="2992448"/>
            <a:ext cx="600891" cy="802132"/>
          </a:xfrm>
          <a:prstGeom prst="lightningBolt">
            <a:avLst/>
          </a:prstGeom>
          <a:solidFill>
            <a:srgbClr val="FFFF00">
              <a:alpha val="74902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0" lang="de-DE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pitchFamily="49" charset="0"/>
            </a:endParaRPr>
          </a:p>
        </p:txBody>
      </p:sp>
      <p:sp>
        <p:nvSpPr>
          <p:cNvPr id="26" name="Gewitterblitz 25">
            <a:extLst>
              <a:ext uri="{FF2B5EF4-FFF2-40B4-BE49-F238E27FC236}">
                <a16:creationId xmlns:a16="http://schemas.microsoft.com/office/drawing/2014/main" id="{B0D0737E-3446-44AB-8B55-5852C649B7D7}"/>
              </a:ext>
            </a:extLst>
          </p:cNvPr>
          <p:cNvSpPr/>
          <p:nvPr/>
        </p:nvSpPr>
        <p:spPr bwMode="auto">
          <a:xfrm>
            <a:off x="7521998" y="2672730"/>
            <a:ext cx="600891" cy="802132"/>
          </a:xfrm>
          <a:prstGeom prst="lightningBolt">
            <a:avLst/>
          </a:prstGeom>
          <a:solidFill>
            <a:srgbClr val="FFFF00">
              <a:alpha val="74902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0" lang="de-DE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pitchFamily="49" charset="0"/>
            </a:endParaRP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EF325263-4EE5-4A34-BB26-0D533506AFCC}"/>
              </a:ext>
            </a:extLst>
          </p:cNvPr>
          <p:cNvSpPr txBox="1"/>
          <p:nvPr/>
        </p:nvSpPr>
        <p:spPr>
          <a:xfrm>
            <a:off x="300428" y="4017765"/>
            <a:ext cx="863456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à"/>
            </a:pPr>
            <a:r>
              <a:rPr lang="en-GB" dirty="0">
                <a:sym typeface="Wingdings" panose="05000000000000000000" pitchFamily="2" charset="2"/>
              </a:rPr>
              <a:t>The teams can’t make their own choice for a technology stack or are at least very limited.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>
                <a:sym typeface="Wingdings" panose="05000000000000000000" pitchFamily="2" charset="2"/>
              </a:rPr>
              <a:t>In a productively scale it’s almost impossible to combine different frontend frameworks and even different versions of the same framework (even for server side rendering)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>
                <a:sym typeface="Wingdings" panose="05000000000000000000" pitchFamily="2" charset="2"/>
              </a:rPr>
              <a:t>The point: In a dynamic </a:t>
            </a:r>
            <a:r>
              <a:rPr lang="en-GB" dirty="0" err="1">
                <a:sym typeface="Wingdings" panose="05000000000000000000" pitchFamily="2" charset="2"/>
              </a:rPr>
              <a:t>gui</a:t>
            </a:r>
            <a:r>
              <a:rPr lang="en-GB" dirty="0">
                <a:sym typeface="Wingdings" panose="05000000000000000000" pitchFamily="2" charset="2"/>
              </a:rPr>
              <a:t> the pages and components are depending on each other. They’re highly interacting and need context data/states of other parts. But each framework has it’s own solution for flowing </a:t>
            </a:r>
            <a:r>
              <a:rPr lang="en-GB">
                <a:sym typeface="Wingdings" panose="05000000000000000000" pitchFamily="2" charset="2"/>
              </a:rPr>
              <a:t>state changes.</a:t>
            </a:r>
            <a:endParaRPr lang="en-GB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6605721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86A4D93A-4A7A-406E-B919-36CA0765F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Styleguides</a:t>
            </a:r>
            <a:endParaRPr lang="en-US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7BBA0DDB-FDA4-4F95-AB41-9DD14604A8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443" y="1456891"/>
            <a:ext cx="8031791" cy="4578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2534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86A4D93A-4A7A-406E-B919-36CA0765F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Styleguides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4AB9813-69A9-4358-AC87-4DCD6F8B02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„</a:t>
            </a:r>
            <a:r>
              <a:rPr lang="en-US" dirty="0"/>
              <a:t>A </a:t>
            </a:r>
            <a:r>
              <a:rPr lang="en-US" b="1" dirty="0"/>
              <a:t>style guide</a:t>
            </a:r>
            <a:r>
              <a:rPr lang="en-US" dirty="0"/>
              <a:t> (or </a:t>
            </a:r>
            <a:r>
              <a:rPr lang="en-US" b="1" dirty="0"/>
              <a:t>manual of style</a:t>
            </a:r>
            <a:r>
              <a:rPr lang="en-US" dirty="0"/>
              <a:t>) is a set of standards for the writing and design of documents, either for general use or for a specific publication, organization, or field. (It is often called a </a:t>
            </a:r>
            <a:r>
              <a:rPr lang="en-US" b="1" dirty="0"/>
              <a:t>style sheet</a:t>
            </a:r>
            <a:r>
              <a:rPr lang="en-US" dirty="0"/>
              <a:t>, though that term has other meanings.)” </a:t>
            </a:r>
            <a:r>
              <a:rPr lang="en-US" sz="1200" i="1" dirty="0"/>
              <a:t>Wikipedia</a:t>
            </a: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Benefits</a:t>
            </a:r>
          </a:p>
          <a:p>
            <a:pPr lvl="1"/>
            <a:r>
              <a:rPr lang="en-GB" dirty="0"/>
              <a:t>Expandability</a:t>
            </a:r>
          </a:p>
          <a:p>
            <a:pPr lvl="1"/>
            <a:r>
              <a:rPr lang="de-DE" dirty="0" err="1"/>
              <a:t>Consistency</a:t>
            </a:r>
            <a:endParaRPr lang="de-DE" dirty="0"/>
          </a:p>
          <a:p>
            <a:pPr lvl="1"/>
            <a:r>
              <a:rPr lang="de-DE" dirty="0" err="1"/>
              <a:t>Collaboration</a:t>
            </a:r>
            <a:endParaRPr lang="de-DE" dirty="0"/>
          </a:p>
          <a:p>
            <a:pPr lvl="1"/>
            <a:endParaRPr lang="de-DE" dirty="0"/>
          </a:p>
          <a:p>
            <a:pPr marL="0" indent="0">
              <a:buNone/>
            </a:pPr>
            <a:r>
              <a:rPr lang="en-GB" dirty="0"/>
              <a:t>Examples</a:t>
            </a:r>
            <a:r>
              <a:rPr lang="de-DE" dirty="0"/>
              <a:t>:</a:t>
            </a:r>
          </a:p>
          <a:p>
            <a:pPr lvl="1"/>
            <a:r>
              <a:rPr lang="de-DE" dirty="0"/>
              <a:t>Google Material Design: </a:t>
            </a:r>
            <a:r>
              <a:rPr lang="de-DE" dirty="0">
                <a:hlinkClick r:id="rId2"/>
              </a:rPr>
              <a:t>https://material.io/guidelines/</a:t>
            </a:r>
            <a:endParaRPr lang="de-DE" dirty="0"/>
          </a:p>
          <a:p>
            <a:pPr lvl="1"/>
            <a:r>
              <a:rPr lang="de-DE" dirty="0"/>
              <a:t>Starbucks: </a:t>
            </a:r>
            <a:r>
              <a:rPr lang="de-DE" dirty="0">
                <a:hlinkClick r:id="rId3"/>
              </a:rPr>
              <a:t>https://www.starbucks.com/static/reference/styleguide</a:t>
            </a:r>
            <a:endParaRPr lang="de-DE" dirty="0"/>
          </a:p>
          <a:p>
            <a:pPr lvl="1"/>
            <a:endParaRPr lang="de-DE" dirty="0"/>
          </a:p>
          <a:p>
            <a:pPr mar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098451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86A4D93A-4A7A-406E-B919-36CA0765F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Styleguides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4AB9813-69A9-4358-AC87-4DCD6F8B02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374" y="1402915"/>
            <a:ext cx="8697057" cy="4847573"/>
          </a:xfrm>
        </p:spPr>
        <p:txBody>
          <a:bodyPr/>
          <a:lstStyle/>
          <a:p>
            <a:pPr marL="439626" lvl="1" indent="0">
              <a:buNone/>
            </a:pPr>
            <a:r>
              <a:rPr lang="de-DE" sz="3200" dirty="0" err="1"/>
              <a:t>Atomic</a:t>
            </a:r>
            <a:r>
              <a:rPr lang="de-DE" sz="3200" dirty="0"/>
              <a:t> Design System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sz="2000" dirty="0"/>
              <a:t>		„A mental </a:t>
            </a:r>
            <a:r>
              <a:rPr lang="de-DE" sz="2000" dirty="0" err="1"/>
              <a:t>model</a:t>
            </a:r>
            <a:r>
              <a:rPr lang="de-DE" sz="2000" dirty="0"/>
              <a:t> </a:t>
            </a:r>
            <a:r>
              <a:rPr lang="de-DE" sz="2000" dirty="0" err="1"/>
              <a:t>to</a:t>
            </a:r>
            <a:r>
              <a:rPr lang="de-DE" sz="2000" dirty="0"/>
              <a:t> </a:t>
            </a:r>
            <a:r>
              <a:rPr lang="de-DE" sz="2000" dirty="0" err="1"/>
              <a:t>help</a:t>
            </a:r>
            <a:r>
              <a:rPr lang="de-DE" sz="2000" dirty="0"/>
              <a:t> </a:t>
            </a:r>
            <a:r>
              <a:rPr lang="de-DE" sz="2000" dirty="0" err="1"/>
              <a:t>us</a:t>
            </a:r>
            <a:r>
              <a:rPr lang="de-DE" sz="2000" dirty="0"/>
              <a:t> </a:t>
            </a:r>
            <a:r>
              <a:rPr lang="de-DE" sz="2000" dirty="0" err="1"/>
              <a:t>think</a:t>
            </a:r>
            <a:r>
              <a:rPr lang="de-DE" sz="2000" dirty="0"/>
              <a:t> </a:t>
            </a:r>
            <a:r>
              <a:rPr lang="de-DE" sz="2000" dirty="0" err="1"/>
              <a:t>of</a:t>
            </a:r>
            <a:r>
              <a:rPr lang="de-DE" sz="2000" dirty="0"/>
              <a:t> </a:t>
            </a:r>
            <a:r>
              <a:rPr lang="de-DE" sz="2000" dirty="0" err="1"/>
              <a:t>our</a:t>
            </a:r>
            <a:r>
              <a:rPr lang="de-DE" sz="2000" dirty="0"/>
              <a:t> </a:t>
            </a:r>
            <a:r>
              <a:rPr lang="de-DE" sz="2000" dirty="0" err="1"/>
              <a:t>user</a:t>
            </a:r>
            <a:r>
              <a:rPr lang="de-DE" sz="2000" dirty="0"/>
              <a:t> </a:t>
            </a:r>
            <a:r>
              <a:rPr lang="de-DE" sz="2000" dirty="0" err="1"/>
              <a:t>interfaces</a:t>
            </a:r>
            <a:r>
              <a:rPr lang="de-DE" sz="2000" dirty="0"/>
              <a:t>“ </a:t>
            </a:r>
            <a:r>
              <a:rPr lang="de-DE" sz="2000" baseline="-25000" dirty="0"/>
              <a:t>~ Brad Frost</a:t>
            </a:r>
            <a:endParaRPr lang="de-DE" sz="2000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E6ED92B4-7B08-4277-8E7D-9204AA6A84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6064" y="3535581"/>
            <a:ext cx="3755164" cy="2383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7133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86A4D93A-4A7A-406E-B919-36CA0765F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Styleguides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4AB9813-69A9-4358-AC87-4DCD6F8B02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374" y="1402915"/>
            <a:ext cx="8697057" cy="4847573"/>
          </a:xfrm>
        </p:spPr>
        <p:txBody>
          <a:bodyPr/>
          <a:lstStyle/>
          <a:p>
            <a:pPr marL="439626" lvl="1" indent="0">
              <a:buNone/>
            </a:pPr>
            <a:r>
              <a:rPr lang="de-DE" dirty="0" err="1"/>
              <a:t>Atomic</a:t>
            </a:r>
            <a:r>
              <a:rPr lang="de-DE" dirty="0"/>
              <a:t> Design System</a:t>
            </a: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7172" name="Picture 4" descr="The progression of atomic design: atoms to molecules to organiams to templates to pages">
            <a:extLst>
              <a:ext uri="{FF2B5EF4-FFF2-40B4-BE49-F238E27FC236}">
                <a16:creationId xmlns:a16="http://schemas.microsoft.com/office/drawing/2014/main" id="{6447251F-188B-449E-83F2-390301DE92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500" b="30962"/>
          <a:stretch/>
        </p:blipFill>
        <p:spPr bwMode="auto">
          <a:xfrm>
            <a:off x="757645" y="2703296"/>
            <a:ext cx="7449561" cy="1985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97587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86A4D93A-4A7A-406E-B919-36CA0765F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Styleguides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4AB9813-69A9-4358-AC87-4DCD6F8B02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374" y="1402915"/>
            <a:ext cx="8697057" cy="4847573"/>
          </a:xfrm>
        </p:spPr>
        <p:txBody>
          <a:bodyPr/>
          <a:lstStyle/>
          <a:p>
            <a:pPr marL="439626" lvl="1" indent="0">
              <a:buNone/>
            </a:pPr>
            <a:r>
              <a:rPr lang="de-DE" dirty="0" err="1"/>
              <a:t>Atomic</a:t>
            </a:r>
            <a:r>
              <a:rPr lang="de-DE" dirty="0"/>
              <a:t> Design System</a:t>
            </a:r>
          </a:p>
          <a:p>
            <a:pPr marL="439626" lvl="1" indent="0">
              <a:buNone/>
            </a:pPr>
            <a:endParaRPr lang="de-DE" dirty="0"/>
          </a:p>
          <a:p>
            <a:pPr marL="439626" lvl="1" indent="0">
              <a:buNone/>
            </a:pPr>
            <a:r>
              <a:rPr lang="de-DE" dirty="0">
                <a:sym typeface="Wingdings" panose="05000000000000000000" pitchFamily="2" charset="2"/>
              </a:rPr>
              <a:t> Atoms e.g. Colors, </a:t>
            </a:r>
            <a:r>
              <a:rPr lang="de-DE" dirty="0" err="1">
                <a:sym typeface="Wingdings" panose="05000000000000000000" pitchFamily="2" charset="2"/>
              </a:rPr>
              <a:t>Spacings</a:t>
            </a:r>
            <a:r>
              <a:rPr lang="de-DE" dirty="0">
                <a:sym typeface="Wingdings" panose="05000000000000000000" pitchFamily="2" charset="2"/>
              </a:rPr>
              <a:t>, </a:t>
            </a:r>
            <a:r>
              <a:rPr lang="de-DE" dirty="0" err="1">
                <a:sym typeface="Wingdings" panose="05000000000000000000" pitchFamily="2" charset="2"/>
              </a:rPr>
              <a:t>Typography</a:t>
            </a:r>
            <a:r>
              <a:rPr lang="de-DE" dirty="0">
                <a:sym typeface="Wingdings" panose="05000000000000000000" pitchFamily="2" charset="2"/>
              </a:rPr>
              <a:t>…</a:t>
            </a:r>
          </a:p>
          <a:p>
            <a:pPr marL="439626" lvl="1" indent="0">
              <a:buNone/>
            </a:pPr>
            <a:endParaRPr lang="de-DE" dirty="0"/>
          </a:p>
          <a:p>
            <a:pPr marL="439626" lvl="1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E5C68CF-3649-42A3-9975-BC1C2BD35BB5}"/>
              </a:ext>
            </a:extLst>
          </p:cNvPr>
          <p:cNvSpPr/>
          <p:nvPr/>
        </p:nvSpPr>
        <p:spPr bwMode="auto">
          <a:xfrm>
            <a:off x="2190827" y="2765594"/>
            <a:ext cx="4348066" cy="61208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color-brand: `#DA3743`</a:t>
            </a:r>
          </a:p>
        </p:txBody>
      </p:sp>
      <p:pic>
        <p:nvPicPr>
          <p:cNvPr id="7" name="Picture 4" descr="Bildergebnis für android">
            <a:extLst>
              <a:ext uri="{FF2B5EF4-FFF2-40B4-BE49-F238E27FC236}">
                <a16:creationId xmlns:a16="http://schemas.microsoft.com/office/drawing/2014/main" id="{812A9FE2-52AF-4BF4-88B2-B3632DA92D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3971" y="4740361"/>
            <a:ext cx="1637596" cy="1228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Bildergebnis für ios">
            <a:extLst>
              <a:ext uri="{FF2B5EF4-FFF2-40B4-BE49-F238E27FC236}">
                <a16:creationId xmlns:a16="http://schemas.microsoft.com/office/drawing/2014/main" id="{3EC9D8EA-5BA3-4FEB-99D6-20FAAC53FB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6404" y="4846551"/>
            <a:ext cx="1796793" cy="765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Bildergebnis für browser">
            <a:extLst>
              <a:ext uri="{FF2B5EF4-FFF2-40B4-BE49-F238E27FC236}">
                <a16:creationId xmlns:a16="http://schemas.microsoft.com/office/drawing/2014/main" id="{57BA2491-F58E-42ED-AFEB-491340592B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709" y="4740361"/>
            <a:ext cx="1511294" cy="1134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20840F7C-961C-48EA-8CA4-637113FA9929}"/>
              </a:ext>
            </a:extLst>
          </p:cNvPr>
          <p:cNvSpPr/>
          <p:nvPr/>
        </p:nvSpPr>
        <p:spPr bwMode="auto">
          <a:xfrm>
            <a:off x="4234231" y="4044904"/>
            <a:ext cx="921864" cy="80164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0" lang="de-DE" sz="16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Courier New" pitchFamily="49" charset="0"/>
              </a:rPr>
              <a:t>rgba</a:t>
            </a:r>
            <a:endParaRPr kumimoji="0" lang="de-DE" sz="16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ourier New" pitchFamily="49" charset="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0" lang="de-DE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urier New" pitchFamily="49" charset="0"/>
              </a:rPr>
              <a:t>.</a:t>
            </a:r>
            <a:r>
              <a:rPr kumimoji="0" lang="de-DE" sz="16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Courier New" pitchFamily="49" charset="0"/>
              </a:rPr>
              <a:t>json</a:t>
            </a:r>
            <a:endParaRPr kumimoji="0" lang="de-DE" sz="16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ourier New" pitchFamily="49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02DB9124-37D4-486B-AC24-826B5CBFF782}"/>
              </a:ext>
            </a:extLst>
          </p:cNvPr>
          <p:cNvSpPr/>
          <p:nvPr/>
        </p:nvSpPr>
        <p:spPr bwMode="auto">
          <a:xfrm>
            <a:off x="1268963" y="4081495"/>
            <a:ext cx="921864" cy="80164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de-DE" sz="1600" b="1" dirty="0" err="1">
                <a:solidFill>
                  <a:schemeClr val="bg1"/>
                </a:solidFill>
                <a:latin typeface="Courier New" pitchFamily="49" charset="0"/>
              </a:rPr>
              <a:t>hsla</a:t>
            </a:r>
            <a:endParaRPr kumimoji="0" lang="de-DE" sz="16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ourier New" pitchFamily="49" charset="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0" lang="de-DE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urier New" pitchFamily="49" charset="0"/>
              </a:rPr>
              <a:t>.</a:t>
            </a:r>
            <a:r>
              <a:rPr kumimoji="0" lang="de-DE" sz="16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Courier New" pitchFamily="49" charset="0"/>
              </a:rPr>
              <a:t>css</a:t>
            </a:r>
            <a:endParaRPr kumimoji="0" lang="de-DE" sz="16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ourier New" pitchFamily="49" charset="0"/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2DFB7544-C942-4BC0-A40F-A1EB9886AB2B}"/>
              </a:ext>
            </a:extLst>
          </p:cNvPr>
          <p:cNvSpPr/>
          <p:nvPr/>
        </p:nvSpPr>
        <p:spPr bwMode="auto">
          <a:xfrm>
            <a:off x="6541764" y="4081495"/>
            <a:ext cx="921864" cy="80164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de-DE" sz="1600" b="1" dirty="0">
                <a:solidFill>
                  <a:schemeClr val="bg1"/>
                </a:solidFill>
                <a:latin typeface="Courier New" pitchFamily="49" charset="0"/>
              </a:rPr>
              <a:t>8 Hex</a:t>
            </a:r>
            <a:endParaRPr kumimoji="0" lang="de-DE" sz="16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ourier New" pitchFamily="49" charset="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0" lang="de-DE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urier New" pitchFamily="49" charset="0"/>
              </a:rPr>
              <a:t>.</a:t>
            </a:r>
            <a:r>
              <a:rPr kumimoji="0" lang="de-DE" sz="16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Courier New" pitchFamily="49" charset="0"/>
              </a:rPr>
              <a:t>xml</a:t>
            </a:r>
            <a:endParaRPr kumimoji="0" lang="de-DE" sz="16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ourier New" pitchFamily="49" charset="0"/>
            </a:endParaRPr>
          </a:p>
        </p:txBody>
      </p:sp>
      <p:sp>
        <p:nvSpPr>
          <p:cNvPr id="14" name="Pfeil: nach rechts 13">
            <a:extLst>
              <a:ext uri="{FF2B5EF4-FFF2-40B4-BE49-F238E27FC236}">
                <a16:creationId xmlns:a16="http://schemas.microsoft.com/office/drawing/2014/main" id="{5151CD75-97DA-4E88-8571-2ED5A33D6656}"/>
              </a:ext>
            </a:extLst>
          </p:cNvPr>
          <p:cNvSpPr/>
          <p:nvPr/>
        </p:nvSpPr>
        <p:spPr bwMode="auto">
          <a:xfrm rot="7122319">
            <a:off x="1827994" y="3592182"/>
            <a:ext cx="530371" cy="360660"/>
          </a:xfrm>
          <a:prstGeom prst="rightArrow">
            <a:avLst/>
          </a:prstGeom>
          <a:solidFill>
            <a:schemeClr val="accent2">
              <a:lumMod val="75000"/>
              <a:alpha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0" lang="de-DE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pitchFamily="49" charset="0"/>
            </a:endParaRPr>
          </a:p>
        </p:txBody>
      </p:sp>
      <p:sp>
        <p:nvSpPr>
          <p:cNvPr id="15" name="Pfeil: nach rechts 14">
            <a:extLst>
              <a:ext uri="{FF2B5EF4-FFF2-40B4-BE49-F238E27FC236}">
                <a16:creationId xmlns:a16="http://schemas.microsoft.com/office/drawing/2014/main" id="{E127ECE9-3CE0-4213-9B03-7D5E85742780}"/>
              </a:ext>
            </a:extLst>
          </p:cNvPr>
          <p:cNvSpPr/>
          <p:nvPr/>
        </p:nvSpPr>
        <p:spPr bwMode="auto">
          <a:xfrm rot="14477681" flipH="1">
            <a:off x="6339434" y="3592181"/>
            <a:ext cx="530371" cy="360660"/>
          </a:xfrm>
          <a:prstGeom prst="rightArrow">
            <a:avLst/>
          </a:prstGeom>
          <a:solidFill>
            <a:schemeClr val="accent2">
              <a:lumMod val="75000"/>
              <a:alpha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0" lang="de-DE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pitchFamily="49" charset="0"/>
            </a:endParaRPr>
          </a:p>
        </p:txBody>
      </p:sp>
      <p:sp>
        <p:nvSpPr>
          <p:cNvPr id="16" name="Pfeil: nach rechts 15">
            <a:extLst>
              <a:ext uri="{FF2B5EF4-FFF2-40B4-BE49-F238E27FC236}">
                <a16:creationId xmlns:a16="http://schemas.microsoft.com/office/drawing/2014/main" id="{5C0B550D-DB03-4BA6-AF17-EB1E7C865B58}"/>
              </a:ext>
            </a:extLst>
          </p:cNvPr>
          <p:cNvSpPr/>
          <p:nvPr/>
        </p:nvSpPr>
        <p:spPr bwMode="auto">
          <a:xfrm rot="16200000" flipH="1">
            <a:off x="4429978" y="3538158"/>
            <a:ext cx="530371" cy="360660"/>
          </a:xfrm>
          <a:prstGeom prst="rightArrow">
            <a:avLst/>
          </a:prstGeom>
          <a:solidFill>
            <a:schemeClr val="accent2">
              <a:lumMod val="75000"/>
              <a:alpha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0" lang="de-DE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81410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86A4D93A-4A7A-406E-B919-36CA0765F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Styleguides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4AB9813-69A9-4358-AC87-4DCD6F8B02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374" y="1402915"/>
            <a:ext cx="8697057" cy="4847573"/>
          </a:xfrm>
        </p:spPr>
        <p:txBody>
          <a:bodyPr/>
          <a:lstStyle/>
          <a:p>
            <a:pPr marL="439626" lvl="1" indent="0">
              <a:buNone/>
            </a:pPr>
            <a:r>
              <a:rPr lang="de-DE" dirty="0" err="1"/>
              <a:t>Atomic</a:t>
            </a:r>
            <a:r>
              <a:rPr lang="de-DE" dirty="0"/>
              <a:t> Design System</a:t>
            </a:r>
          </a:p>
          <a:p>
            <a:pPr marL="439626" lvl="1" indent="0">
              <a:buNone/>
            </a:pPr>
            <a:endParaRPr lang="de-DE" dirty="0"/>
          </a:p>
          <a:p>
            <a:pPr marL="439626" lvl="1" indent="0">
              <a:buNone/>
            </a:pPr>
            <a:r>
              <a:rPr lang="de-DE" dirty="0">
                <a:sym typeface="Wingdings" panose="05000000000000000000" pitchFamily="2" charset="2"/>
              </a:rPr>
              <a:t> </a:t>
            </a:r>
            <a:r>
              <a:rPr lang="de-DE" dirty="0" err="1">
                <a:sym typeface="Wingdings" panose="05000000000000000000" pitchFamily="2" charset="2"/>
              </a:rPr>
              <a:t>for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example</a:t>
            </a:r>
            <a:r>
              <a:rPr lang="de-DE" dirty="0">
                <a:sym typeface="Wingdings" panose="05000000000000000000" pitchFamily="2" charset="2"/>
              </a:rPr>
              <a:t> a </a:t>
            </a:r>
            <a:r>
              <a:rPr lang="de-DE" dirty="0" err="1">
                <a:sym typeface="Wingdings" panose="05000000000000000000" pitchFamily="2" charset="2"/>
              </a:rPr>
              <a:t>molecule</a:t>
            </a: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C1924DE5-BB2D-4A10-8CEB-A64C410735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6295" y="3011378"/>
            <a:ext cx="5419725" cy="179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3098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nhaltsplatzhalter 4">
            <a:extLst>
              <a:ext uri="{FF2B5EF4-FFF2-40B4-BE49-F238E27FC236}">
                <a16:creationId xmlns:a16="http://schemas.microsoft.com/office/drawing/2014/main" id="{7211ED5F-F515-49F4-9164-EF5CEC23B8B1}"/>
              </a:ext>
            </a:extLst>
          </p:cNvPr>
          <p:cNvSpPr txBox="1">
            <a:spLocks/>
          </p:cNvSpPr>
          <p:nvPr/>
        </p:nvSpPr>
        <p:spPr bwMode="auto">
          <a:xfrm>
            <a:off x="259374" y="1346931"/>
            <a:ext cx="8697057" cy="48475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63776" indent="-263776" algn="l" defTabSz="581773" rtl="0" eaLnBrk="0" fontAlgn="base" hangingPunct="0">
              <a:spcBef>
                <a:spcPts val="554"/>
              </a:spcBef>
              <a:spcAft>
                <a:spcPct val="0"/>
              </a:spcAft>
              <a:buClr>
                <a:srgbClr val="FFC000"/>
              </a:buClr>
              <a:buSzPct val="100000"/>
              <a:buFont typeface="Wingdings" charset="2"/>
              <a:buChar char="§"/>
              <a:tabLst>
                <a:tab pos="263776" algn="l"/>
              </a:tabLst>
              <a:defRPr sz="1846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</a:defRPr>
            </a:lvl1pPr>
            <a:lvl2pPr marL="703402" indent="-263776" algn="l" defTabSz="581773" rtl="0" eaLnBrk="0" fontAlgn="base" hangingPunct="0">
              <a:spcBef>
                <a:spcPts val="0"/>
              </a:spcBef>
              <a:spcAft>
                <a:spcPct val="0"/>
              </a:spcAft>
              <a:buClr>
                <a:srgbClr val="FFC000"/>
              </a:buClr>
              <a:buSzPct val="100000"/>
              <a:buFont typeface="Wingdings" charset="2"/>
              <a:buChar char="§"/>
              <a:tabLst>
                <a:tab pos="263776" algn="l"/>
              </a:tabLst>
              <a:defRPr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</a:defRPr>
            </a:lvl2pPr>
            <a:lvl3pPr marL="1090273" indent="-211021" algn="l" defTabSz="581773" rtl="0" eaLnBrk="0" fontAlgn="base" hangingPunct="0">
              <a:spcBef>
                <a:spcPts val="0"/>
              </a:spcBef>
              <a:spcAft>
                <a:spcPct val="0"/>
              </a:spcAft>
              <a:buClr>
                <a:srgbClr val="FFC000"/>
              </a:buClr>
              <a:buSzPct val="100000"/>
              <a:buFont typeface="Wingdings" charset="2"/>
              <a:buChar char="§"/>
              <a:tabLst>
                <a:tab pos="263776" algn="l"/>
              </a:tabLst>
              <a:defRPr sz="1477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3pPr>
            <a:lvl4pPr marL="1477145" indent="-211021" algn="l" defTabSz="581773" rtl="0" eaLnBrk="0" fontAlgn="base" hangingPunct="0">
              <a:spcBef>
                <a:spcPts val="0"/>
              </a:spcBef>
              <a:spcAft>
                <a:spcPct val="0"/>
              </a:spcAft>
              <a:buClr>
                <a:srgbClr val="FFC000"/>
              </a:buClr>
              <a:buSzPct val="100000"/>
              <a:buFont typeface="Wingdings" charset="2"/>
              <a:buChar char="§"/>
              <a:tabLst>
                <a:tab pos="263776" algn="l"/>
              </a:tabLst>
              <a:defRPr sz="1292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4pPr>
            <a:lvl5pPr marL="1916771" indent="-263776" algn="l" defTabSz="581773" rtl="0" eaLnBrk="0" fontAlgn="base" hangingPunct="0">
              <a:spcBef>
                <a:spcPts val="0"/>
              </a:spcBef>
              <a:spcAft>
                <a:spcPct val="0"/>
              </a:spcAft>
              <a:buClr>
                <a:srgbClr val="FFC000"/>
              </a:buClr>
              <a:buSzPct val="100000"/>
              <a:buFont typeface="Wingdings" charset="2"/>
              <a:buChar char="§"/>
              <a:tabLst>
                <a:tab pos="263776" algn="l"/>
              </a:tabLst>
              <a:defRPr sz="1292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5pPr>
            <a:lvl6pPr marL="2286057" indent="-211021" algn="l" defTabSz="581773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SzPct val="35000"/>
              <a:buFont typeface="Wingdings" pitchFamily="2" charset="2"/>
              <a:tabLst>
                <a:tab pos="263776" algn="l"/>
              </a:tabLst>
              <a:defRPr sz="1292">
                <a:solidFill>
                  <a:schemeClr val="tx1"/>
                </a:solidFill>
                <a:latin typeface="+mn-lt"/>
              </a:defRPr>
            </a:lvl6pPr>
            <a:lvl7pPr marL="2708098" indent="-211021" algn="l" defTabSz="581773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SzPct val="35000"/>
              <a:buFont typeface="Wingdings" pitchFamily="2" charset="2"/>
              <a:tabLst>
                <a:tab pos="263776" algn="l"/>
              </a:tabLst>
              <a:defRPr sz="1292">
                <a:solidFill>
                  <a:schemeClr val="tx1"/>
                </a:solidFill>
                <a:latin typeface="+mn-lt"/>
              </a:defRPr>
            </a:lvl7pPr>
            <a:lvl8pPr marL="3130140" indent="-211021" algn="l" defTabSz="581773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SzPct val="35000"/>
              <a:buFont typeface="Wingdings" pitchFamily="2" charset="2"/>
              <a:tabLst>
                <a:tab pos="263776" algn="l"/>
              </a:tabLst>
              <a:defRPr sz="1292">
                <a:solidFill>
                  <a:schemeClr val="tx1"/>
                </a:solidFill>
                <a:latin typeface="+mn-lt"/>
              </a:defRPr>
            </a:lvl8pPr>
            <a:lvl9pPr marL="3552181" indent="-211021" algn="l" defTabSz="581773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SzPct val="35000"/>
              <a:buFont typeface="Wingdings" pitchFamily="2" charset="2"/>
              <a:tabLst>
                <a:tab pos="263776" algn="l"/>
              </a:tabLst>
              <a:defRPr sz="1292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800" kern="0" dirty="0"/>
              <a:t>Co-Founder &amp; CTO innFactory GmbH</a:t>
            </a:r>
          </a:p>
          <a:p>
            <a:endParaRPr lang="en-US" sz="1800" kern="0" dirty="0"/>
          </a:p>
          <a:p>
            <a:r>
              <a:rPr lang="de-DE" sz="1800" kern="0" dirty="0"/>
              <a:t>Wirtschaftsinformatiker</a:t>
            </a:r>
          </a:p>
          <a:p>
            <a:r>
              <a:rPr lang="de-DE" sz="1800" kern="0" dirty="0"/>
              <a:t>Fachinformatiker</a:t>
            </a:r>
          </a:p>
          <a:p>
            <a:endParaRPr lang="en-US" sz="1800" kern="0" dirty="0"/>
          </a:p>
          <a:p>
            <a:endParaRPr lang="en-US" sz="1800" kern="0" dirty="0"/>
          </a:p>
          <a:p>
            <a:r>
              <a:rPr lang="en-US" sz="1800" kern="0" dirty="0"/>
              <a:t>Cross Platform UIs</a:t>
            </a:r>
          </a:p>
          <a:p>
            <a:r>
              <a:rPr lang="en-US" sz="1800" kern="0" dirty="0"/>
              <a:t>React, React-Native</a:t>
            </a:r>
          </a:p>
          <a:p>
            <a:r>
              <a:rPr lang="en-US" sz="1800" kern="0" dirty="0"/>
              <a:t>Conversational UIs (</a:t>
            </a:r>
            <a:r>
              <a:rPr lang="en-US" sz="1800" kern="0" dirty="0" err="1"/>
              <a:t>Sprach</a:t>
            </a:r>
            <a:r>
              <a:rPr lang="en-US" sz="1800" kern="0" dirty="0"/>
              <a:t>- u. Chatbots)</a:t>
            </a:r>
          </a:p>
          <a:p>
            <a:r>
              <a:rPr lang="en-US" sz="1800" kern="0" dirty="0"/>
              <a:t>JavaFX, </a:t>
            </a:r>
            <a:r>
              <a:rPr lang="en-US" sz="1800" kern="0" dirty="0" err="1"/>
              <a:t>JavaEE</a:t>
            </a:r>
            <a:r>
              <a:rPr lang="en-US" sz="1800" kern="0" dirty="0"/>
              <a:t>, Android</a:t>
            </a:r>
          </a:p>
          <a:p>
            <a:endParaRPr lang="en-US" sz="1800" kern="0" dirty="0"/>
          </a:p>
          <a:p>
            <a:pPr marL="0" indent="0">
              <a:buNone/>
            </a:pPr>
            <a:r>
              <a:rPr lang="en-US" sz="1800" kern="0" dirty="0" err="1"/>
              <a:t>Für</a:t>
            </a:r>
            <a:r>
              <a:rPr lang="en-US" sz="1800" kern="0" dirty="0"/>
              <a:t> </a:t>
            </a:r>
            <a:r>
              <a:rPr lang="en-US" sz="1800" kern="0" dirty="0" err="1"/>
              <a:t>weitere</a:t>
            </a:r>
            <a:r>
              <a:rPr lang="en-US" sz="1800" kern="0" dirty="0"/>
              <a:t> </a:t>
            </a:r>
            <a:r>
              <a:rPr lang="en-US" sz="1800" kern="0" dirty="0" err="1"/>
              <a:t>Fragen</a:t>
            </a:r>
            <a:r>
              <a:rPr lang="en-US" sz="1800" kern="0" dirty="0"/>
              <a:t>/</a:t>
            </a:r>
            <a:r>
              <a:rPr lang="en-US" sz="1800" kern="0" dirty="0" err="1"/>
              <a:t>Anregungen</a:t>
            </a:r>
            <a:r>
              <a:rPr lang="en-US" sz="1800" kern="0" dirty="0"/>
              <a:t>/</a:t>
            </a:r>
            <a:r>
              <a:rPr lang="en-US" sz="1800" kern="0" dirty="0" err="1"/>
              <a:t>Beschimpfungen</a:t>
            </a:r>
            <a:r>
              <a:rPr lang="en-US" sz="1800" kern="0" dirty="0"/>
              <a:t>:</a:t>
            </a:r>
          </a:p>
          <a:p>
            <a:pPr marL="0" indent="0">
              <a:buNone/>
            </a:pPr>
            <a:r>
              <a:rPr lang="en-US" sz="1800" kern="0" dirty="0">
                <a:hlinkClick r:id="rId2"/>
              </a:rPr>
              <a:t>a.spoeck@innFactory.de</a:t>
            </a:r>
            <a:endParaRPr lang="en-US" sz="1800" kern="0" dirty="0"/>
          </a:p>
          <a:p>
            <a:pPr marL="0" indent="0">
              <a:buNone/>
            </a:pPr>
            <a:endParaRPr lang="en-US" sz="1800" kern="0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86A4D93A-4A7A-406E-B919-36CA0765F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Dozent</a:t>
            </a:r>
            <a:r>
              <a:rPr lang="en-US" dirty="0"/>
              <a:t> - Anton Spöck</a:t>
            </a:r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68FC90A0-7F72-41E5-A55C-CCC647D500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556468" y="1346931"/>
            <a:ext cx="1725771" cy="25886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237869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86A4D93A-4A7A-406E-B919-36CA0765F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Latest UI trends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75A3111-2791-4368-9FA9-231D81FE9F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374" y="1402916"/>
            <a:ext cx="8697057" cy="593836"/>
          </a:xfrm>
        </p:spPr>
        <p:txBody>
          <a:bodyPr/>
          <a:lstStyle/>
          <a:p>
            <a:r>
              <a:rPr lang="de-DE" dirty="0"/>
              <a:t>Web: The </a:t>
            </a:r>
            <a:r>
              <a:rPr lang="de-DE" dirty="0" err="1"/>
              <a:t>biggest</a:t>
            </a:r>
            <a:r>
              <a:rPr lang="de-DE" dirty="0"/>
              <a:t> </a:t>
            </a:r>
            <a:r>
              <a:rPr lang="de-DE" dirty="0" err="1"/>
              <a:t>players</a:t>
            </a:r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FDC93FD6-39C1-4224-A9A1-546EFF0741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802" y="4229234"/>
            <a:ext cx="6288833" cy="1716967"/>
          </a:xfrm>
          <a:prstGeom prst="rect">
            <a:avLst/>
          </a:prstGeom>
        </p:spPr>
      </p:pic>
      <p:pic>
        <p:nvPicPr>
          <p:cNvPr id="1032" name="Picture 8" descr="Bildergebnis für react">
            <a:extLst>
              <a:ext uri="{FF2B5EF4-FFF2-40B4-BE49-F238E27FC236}">
                <a16:creationId xmlns:a16="http://schemas.microsoft.com/office/drawing/2014/main" id="{52228D6A-58B2-4847-B157-EAD48B47CF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0551" y="1967075"/>
            <a:ext cx="4906229" cy="2291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86752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86A4D93A-4A7A-406E-B919-36CA0765F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Latest UI trends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75A3111-2791-4368-9FA9-231D81FE9F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374" y="1402916"/>
            <a:ext cx="8697057" cy="593836"/>
          </a:xfrm>
        </p:spPr>
        <p:txBody>
          <a:bodyPr/>
          <a:lstStyle/>
          <a:p>
            <a:r>
              <a:rPr lang="de-DE" dirty="0"/>
              <a:t>Web: The </a:t>
            </a:r>
            <a:r>
              <a:rPr lang="de-DE" dirty="0" err="1"/>
              <a:t>rising</a:t>
            </a:r>
            <a:r>
              <a:rPr lang="de-DE" dirty="0"/>
              <a:t> </a:t>
            </a:r>
            <a:r>
              <a:rPr lang="de-DE" dirty="0" err="1"/>
              <a:t>star</a:t>
            </a:r>
            <a:endParaRPr lang="de-DE" dirty="0"/>
          </a:p>
        </p:txBody>
      </p:sp>
      <p:pic>
        <p:nvPicPr>
          <p:cNvPr id="2050" name="Picture 2" descr="Bildergebnis für vuejs">
            <a:extLst>
              <a:ext uri="{FF2B5EF4-FFF2-40B4-BE49-F238E27FC236}">
                <a16:creationId xmlns:a16="http://schemas.microsoft.com/office/drawing/2014/main" id="{6DB05EDA-6637-4F11-8441-EA4FA7E3D7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3353" y="2247462"/>
            <a:ext cx="3185160" cy="3185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09F00857-C606-48F8-97F9-781758EE0DCB}"/>
              </a:ext>
            </a:extLst>
          </p:cNvPr>
          <p:cNvSpPr txBox="1"/>
          <p:nvPr/>
        </p:nvSpPr>
        <p:spPr>
          <a:xfrm>
            <a:off x="4607902" y="3247053"/>
            <a:ext cx="25603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6000" dirty="0">
                <a:latin typeface="Calibri" panose="020F0502020204030204" pitchFamily="34" charset="0"/>
                <a:cs typeface="Calibri" panose="020F0502020204030204" pitchFamily="34" charset="0"/>
              </a:rPr>
              <a:t>Vue.js</a:t>
            </a:r>
          </a:p>
        </p:txBody>
      </p:sp>
    </p:spTree>
    <p:extLst>
      <p:ext uri="{BB962C8B-B14F-4D97-AF65-F5344CB8AC3E}">
        <p14:creationId xmlns:p14="http://schemas.microsoft.com/office/powerpoint/2010/main" val="24129046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86A4D93A-4A7A-406E-B919-36CA0765F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Latest UI trends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75A3111-2791-4368-9FA9-231D81FE9F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374" y="1402916"/>
            <a:ext cx="8697057" cy="593836"/>
          </a:xfrm>
        </p:spPr>
        <p:txBody>
          <a:bodyPr/>
          <a:lstStyle/>
          <a:p>
            <a:r>
              <a:rPr lang="de-DE" dirty="0"/>
              <a:t>Web: Other </a:t>
            </a:r>
            <a:r>
              <a:rPr lang="de-DE" dirty="0" err="1"/>
              <a:t>frameworks</a:t>
            </a:r>
            <a:r>
              <a:rPr lang="de-DE" dirty="0"/>
              <a:t> and </a:t>
            </a:r>
            <a:r>
              <a:rPr lang="de-DE" dirty="0" err="1"/>
              <a:t>technologies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should</a:t>
            </a:r>
            <a:r>
              <a:rPr lang="de-DE" dirty="0"/>
              <a:t> </a:t>
            </a:r>
            <a:r>
              <a:rPr lang="de-DE" dirty="0" err="1"/>
              <a:t>keep</a:t>
            </a:r>
            <a:r>
              <a:rPr lang="de-DE" dirty="0"/>
              <a:t> in </a:t>
            </a:r>
            <a:r>
              <a:rPr lang="de-DE" dirty="0" err="1"/>
              <a:t>mind</a:t>
            </a:r>
            <a:endParaRPr lang="de-DE" dirty="0"/>
          </a:p>
        </p:txBody>
      </p:sp>
      <p:pic>
        <p:nvPicPr>
          <p:cNvPr id="3076" name="Picture 4" descr="Bildergebnis für ember">
            <a:extLst>
              <a:ext uri="{FF2B5EF4-FFF2-40B4-BE49-F238E27FC236}">
                <a16:creationId xmlns:a16="http://schemas.microsoft.com/office/drawing/2014/main" id="{423BE264-6429-4222-9A2A-1D2942DCA4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959" y="2378779"/>
            <a:ext cx="1557773" cy="1480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Bildergebnis für jquery">
            <a:extLst>
              <a:ext uri="{FF2B5EF4-FFF2-40B4-BE49-F238E27FC236}">
                <a16:creationId xmlns:a16="http://schemas.microsoft.com/office/drawing/2014/main" id="{9BF3EFEA-A552-4CDB-A7C4-AFC3F6F7F5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7467" y="3101357"/>
            <a:ext cx="2047136" cy="2047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Bildergebnis für ionic">
            <a:extLst>
              <a:ext uri="{FF2B5EF4-FFF2-40B4-BE49-F238E27FC236}">
                <a16:creationId xmlns:a16="http://schemas.microsoft.com/office/drawing/2014/main" id="{FB994B36-7CA2-439C-AEDE-A5F0811C61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241" y="4915384"/>
            <a:ext cx="2582713" cy="897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Bildergebnis für react-native">
            <a:extLst>
              <a:ext uri="{FF2B5EF4-FFF2-40B4-BE49-F238E27FC236}">
                <a16:creationId xmlns:a16="http://schemas.microsoft.com/office/drawing/2014/main" id="{04D6B9D4-D47D-4227-98E4-6361245BAE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4089" y="4136783"/>
            <a:ext cx="3519507" cy="572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Bildergebnis für bootstrap">
            <a:extLst>
              <a:ext uri="{FF2B5EF4-FFF2-40B4-BE49-F238E27FC236}">
                <a16:creationId xmlns:a16="http://schemas.microsoft.com/office/drawing/2014/main" id="{54414A04-23C8-41BF-82BA-29FFC22442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5573" y="2077336"/>
            <a:ext cx="1227947" cy="1021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Bildergebnis für polymerjs">
            <a:extLst>
              <a:ext uri="{FF2B5EF4-FFF2-40B4-BE49-F238E27FC236}">
                <a16:creationId xmlns:a16="http://schemas.microsoft.com/office/drawing/2014/main" id="{ADDB2EA3-F974-4922-AACC-777BFA8402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4603" y="2287088"/>
            <a:ext cx="2576804" cy="1030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Bildergebnis für nextjs">
            <a:extLst>
              <a:ext uri="{FF2B5EF4-FFF2-40B4-BE49-F238E27FC236}">
                <a16:creationId xmlns:a16="http://schemas.microsoft.com/office/drawing/2014/main" id="{7A5197B5-E2A1-49B0-ADD7-ADA3F3819F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0835" y="5722499"/>
            <a:ext cx="2433733" cy="584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6809FEEF-6A1B-4EE2-95DE-5BF7C8365BB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85388" y="5480171"/>
            <a:ext cx="4448836" cy="752409"/>
          </a:xfrm>
          <a:prstGeom prst="rect">
            <a:avLst/>
          </a:prstGeom>
        </p:spPr>
      </p:pic>
      <p:sp>
        <p:nvSpPr>
          <p:cNvPr id="10" name="AutoShape 24" descr="Bildergebnis für meteorjs">
            <a:extLst>
              <a:ext uri="{FF2B5EF4-FFF2-40B4-BE49-F238E27FC236}">
                <a16:creationId xmlns:a16="http://schemas.microsoft.com/office/drawing/2014/main" id="{73CF9494-DD3F-46C8-B745-61D56611907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pic>
        <p:nvPicPr>
          <p:cNvPr id="3100" name="Picture 28" descr="Bildergebnis für meteorjs">
            <a:extLst>
              <a:ext uri="{FF2B5EF4-FFF2-40B4-BE49-F238E27FC236}">
                <a16:creationId xmlns:a16="http://schemas.microsoft.com/office/drawing/2014/main" id="{B2914433-CE6C-4E4B-9FAA-A4A29E5777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7004" y="2244253"/>
            <a:ext cx="1778902" cy="1454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54420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86A4D93A-4A7A-406E-B919-36CA0765F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Latest UI trends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75A3111-2791-4368-9FA9-231D81FE9F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374" y="1402916"/>
            <a:ext cx="8697057" cy="593836"/>
          </a:xfrm>
        </p:spPr>
        <p:txBody>
          <a:bodyPr/>
          <a:lstStyle/>
          <a:p>
            <a:r>
              <a:rPr lang="de-DE" dirty="0"/>
              <a:t>Web:</a:t>
            </a:r>
          </a:p>
          <a:p>
            <a:endParaRPr lang="de-DE" dirty="0"/>
          </a:p>
          <a:p>
            <a:pPr lvl="1"/>
            <a:r>
              <a:rPr lang="de-DE" dirty="0" err="1"/>
              <a:t>WebComponents</a:t>
            </a:r>
            <a:r>
              <a:rPr lang="de-DE" dirty="0"/>
              <a:t> (</a:t>
            </a:r>
            <a:r>
              <a:rPr lang="de-DE" dirty="0">
                <a:hlinkClick r:id="rId2"/>
              </a:rPr>
              <a:t>https://www.webcomponents.org/</a:t>
            </a:r>
            <a:r>
              <a:rPr lang="de-DE" dirty="0"/>
              <a:t>)</a:t>
            </a:r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marL="439626" lvl="1" indent="0">
              <a:buNone/>
            </a:pPr>
            <a:endParaRPr lang="de-DE" dirty="0"/>
          </a:p>
          <a:p>
            <a:pPr lvl="1"/>
            <a:r>
              <a:rPr lang="de-DE" dirty="0"/>
              <a:t>Progressive Web Apps (PWA)</a:t>
            </a:r>
          </a:p>
          <a:p>
            <a:pPr marL="439626" lvl="1" indent="0">
              <a:buNone/>
            </a:pPr>
            <a:r>
              <a:rPr lang="de-DE" dirty="0"/>
              <a:t>		</a:t>
            </a:r>
            <a:r>
              <a:rPr lang="de-DE" dirty="0">
                <a:sym typeface="Wingdings" panose="05000000000000000000" pitchFamily="2" charset="2"/>
              </a:rPr>
              <a:t> „</a:t>
            </a:r>
            <a:r>
              <a:rPr lang="de-DE" dirty="0" err="1">
                <a:sym typeface="Wingdings" panose="05000000000000000000" pitchFamily="2" charset="2"/>
              </a:rPr>
              <a:t>Installable</a:t>
            </a:r>
            <a:r>
              <a:rPr lang="de-DE" dirty="0">
                <a:sym typeface="Wingdings" panose="05000000000000000000" pitchFamily="2" charset="2"/>
              </a:rPr>
              <a:t>“ Websites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899351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86A4D93A-4A7A-406E-B919-36CA0765F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C6E461FB-F032-4443-9B8D-5C4D9B932C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/>
              <a:t>The classical approach</a:t>
            </a:r>
          </a:p>
          <a:p>
            <a:r>
              <a:rPr lang="en-US" sz="1800" dirty="0"/>
              <a:t>The </a:t>
            </a:r>
            <a:r>
              <a:rPr lang="en-US" sz="1800" dirty="0" err="1"/>
              <a:t>fullstack</a:t>
            </a:r>
            <a:r>
              <a:rPr lang="en-US" sz="1800" dirty="0"/>
              <a:t> approach</a:t>
            </a:r>
          </a:p>
          <a:p>
            <a:r>
              <a:rPr lang="en-US" sz="1800" dirty="0"/>
              <a:t>Comparison</a:t>
            </a:r>
          </a:p>
          <a:p>
            <a:r>
              <a:rPr lang="de-DE" sz="1800" dirty="0"/>
              <a:t>Problems </a:t>
            </a:r>
            <a:r>
              <a:rPr lang="de-DE" sz="1800" dirty="0" err="1"/>
              <a:t>with</a:t>
            </a:r>
            <a:r>
              <a:rPr lang="de-DE" sz="1800" dirty="0"/>
              <a:t> a </a:t>
            </a:r>
            <a:r>
              <a:rPr lang="de-DE" sz="1800" dirty="0" err="1"/>
              <a:t>Microservice</a:t>
            </a:r>
            <a:r>
              <a:rPr lang="de-DE" sz="1800" dirty="0"/>
              <a:t> Architecture in a GUI</a:t>
            </a:r>
          </a:p>
          <a:p>
            <a:r>
              <a:rPr lang="de-DE" sz="1800" dirty="0"/>
              <a:t>Styleguides</a:t>
            </a:r>
            <a:endParaRPr lang="en-US" sz="1800" dirty="0"/>
          </a:p>
          <a:p>
            <a:r>
              <a:rPr lang="en-US" sz="1800" dirty="0"/>
              <a:t>Latest UI trends</a:t>
            </a:r>
          </a:p>
        </p:txBody>
      </p:sp>
    </p:spTree>
    <p:extLst>
      <p:ext uri="{BB962C8B-B14F-4D97-AF65-F5344CB8AC3E}">
        <p14:creationId xmlns:p14="http://schemas.microsoft.com/office/powerpoint/2010/main" val="32670092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86A4D93A-4A7A-406E-B919-36CA0765F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The Monolith</a:t>
            </a:r>
            <a:endParaRPr lang="en-US" dirty="0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2296BB30-8037-4629-B66A-0F5EC3249C06}"/>
              </a:ext>
            </a:extLst>
          </p:cNvPr>
          <p:cNvSpPr/>
          <p:nvPr/>
        </p:nvSpPr>
        <p:spPr>
          <a:xfrm>
            <a:off x="4348239" y="1681742"/>
            <a:ext cx="4428014" cy="40654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b="1" dirty="0"/>
              <a:t>The Developer Team</a:t>
            </a:r>
          </a:p>
        </p:txBody>
      </p: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5238865D-F2D9-4950-843C-2A813C4AAFE4}"/>
              </a:ext>
            </a:extLst>
          </p:cNvPr>
          <p:cNvCxnSpPr>
            <a:cxnSpLocks/>
          </p:cNvCxnSpPr>
          <p:nvPr/>
        </p:nvCxnSpPr>
        <p:spPr>
          <a:xfrm>
            <a:off x="259374" y="2999528"/>
            <a:ext cx="3814354" cy="37323"/>
          </a:xfrm>
          <a:prstGeom prst="line">
            <a:avLst/>
          </a:prstGeom>
          <a:ln w="19050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427689CC-8FCB-4FBA-B996-6C7DA421CB63}"/>
              </a:ext>
            </a:extLst>
          </p:cNvPr>
          <p:cNvCxnSpPr>
            <a:cxnSpLocks/>
          </p:cNvCxnSpPr>
          <p:nvPr/>
        </p:nvCxnSpPr>
        <p:spPr>
          <a:xfrm>
            <a:off x="259374" y="4354930"/>
            <a:ext cx="3814354" cy="37323"/>
          </a:xfrm>
          <a:prstGeom prst="line">
            <a:avLst/>
          </a:prstGeom>
          <a:ln w="19050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feld 8">
            <a:extLst>
              <a:ext uri="{FF2B5EF4-FFF2-40B4-BE49-F238E27FC236}">
                <a16:creationId xmlns:a16="http://schemas.microsoft.com/office/drawing/2014/main" id="{C6D195A3-ACFC-43A7-B4EB-FABB2600193E}"/>
              </a:ext>
            </a:extLst>
          </p:cNvPr>
          <p:cNvSpPr txBox="1"/>
          <p:nvPr/>
        </p:nvSpPr>
        <p:spPr>
          <a:xfrm rot="16200000">
            <a:off x="1109923" y="2126716"/>
            <a:ext cx="1290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/>
              <a:t>Frontend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AC9F1D36-5F8E-43CF-9D85-9905E589B408}"/>
              </a:ext>
            </a:extLst>
          </p:cNvPr>
          <p:cNvSpPr txBox="1"/>
          <p:nvPr/>
        </p:nvSpPr>
        <p:spPr>
          <a:xfrm rot="16200000">
            <a:off x="1122626" y="3488996"/>
            <a:ext cx="12540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/>
              <a:t>Backend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D8E78271-B015-46FC-95E5-DD5E23DEF622}"/>
              </a:ext>
            </a:extLst>
          </p:cNvPr>
          <p:cNvSpPr txBox="1"/>
          <p:nvPr/>
        </p:nvSpPr>
        <p:spPr>
          <a:xfrm rot="16200000">
            <a:off x="1084158" y="4881703"/>
            <a:ext cx="13309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/>
              <a:t>Database</a:t>
            </a:r>
          </a:p>
        </p:txBody>
      </p:sp>
    </p:spTree>
    <p:extLst>
      <p:ext uri="{BB962C8B-B14F-4D97-AF65-F5344CB8AC3E}">
        <p14:creationId xmlns:p14="http://schemas.microsoft.com/office/powerpoint/2010/main" val="16278544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86A4D93A-4A7A-406E-B919-36CA0765F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Front &amp; Back</a:t>
            </a:r>
            <a:endParaRPr lang="en-US" dirty="0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2296BB30-8037-4629-B66A-0F5EC3249C06}"/>
              </a:ext>
            </a:extLst>
          </p:cNvPr>
          <p:cNvSpPr/>
          <p:nvPr/>
        </p:nvSpPr>
        <p:spPr>
          <a:xfrm>
            <a:off x="4348239" y="3375990"/>
            <a:ext cx="4428014" cy="2371237"/>
          </a:xfrm>
          <a:prstGeom prst="rect">
            <a:avLst/>
          </a:prstGeom>
          <a:solidFill>
            <a:srgbClr val="AFCFC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b="1" dirty="0"/>
              <a:t>Backend / </a:t>
            </a:r>
            <a:r>
              <a:rPr lang="de-DE" sz="2800" b="1" dirty="0" err="1"/>
              <a:t>DevOps</a:t>
            </a:r>
            <a:r>
              <a:rPr lang="de-DE" sz="2800" b="1" dirty="0"/>
              <a:t> Team</a:t>
            </a:r>
          </a:p>
        </p:txBody>
      </p: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5238865D-F2D9-4950-843C-2A813C4AAFE4}"/>
              </a:ext>
            </a:extLst>
          </p:cNvPr>
          <p:cNvCxnSpPr>
            <a:cxnSpLocks/>
          </p:cNvCxnSpPr>
          <p:nvPr/>
        </p:nvCxnSpPr>
        <p:spPr>
          <a:xfrm>
            <a:off x="259374" y="2999528"/>
            <a:ext cx="8490374" cy="0"/>
          </a:xfrm>
          <a:prstGeom prst="line">
            <a:avLst/>
          </a:prstGeom>
          <a:ln w="19050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427689CC-8FCB-4FBA-B996-6C7DA421CB63}"/>
              </a:ext>
            </a:extLst>
          </p:cNvPr>
          <p:cNvCxnSpPr>
            <a:cxnSpLocks/>
          </p:cNvCxnSpPr>
          <p:nvPr/>
        </p:nvCxnSpPr>
        <p:spPr>
          <a:xfrm>
            <a:off x="259374" y="4354930"/>
            <a:ext cx="3814354" cy="37323"/>
          </a:xfrm>
          <a:prstGeom prst="line">
            <a:avLst/>
          </a:prstGeom>
          <a:ln w="19050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feld 8">
            <a:extLst>
              <a:ext uri="{FF2B5EF4-FFF2-40B4-BE49-F238E27FC236}">
                <a16:creationId xmlns:a16="http://schemas.microsoft.com/office/drawing/2014/main" id="{C6D195A3-ACFC-43A7-B4EB-FABB2600193E}"/>
              </a:ext>
            </a:extLst>
          </p:cNvPr>
          <p:cNvSpPr txBox="1"/>
          <p:nvPr/>
        </p:nvSpPr>
        <p:spPr>
          <a:xfrm rot="16200000">
            <a:off x="1109923" y="2126716"/>
            <a:ext cx="1290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/>
              <a:t>Frontend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AC9F1D36-5F8E-43CF-9D85-9905E589B408}"/>
              </a:ext>
            </a:extLst>
          </p:cNvPr>
          <p:cNvSpPr txBox="1"/>
          <p:nvPr/>
        </p:nvSpPr>
        <p:spPr>
          <a:xfrm rot="16200000">
            <a:off x="1122626" y="3488996"/>
            <a:ext cx="12540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/>
              <a:t>Backend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D8E78271-B015-46FC-95E5-DD5E23DEF622}"/>
              </a:ext>
            </a:extLst>
          </p:cNvPr>
          <p:cNvSpPr txBox="1"/>
          <p:nvPr/>
        </p:nvSpPr>
        <p:spPr>
          <a:xfrm rot="16200000">
            <a:off x="1084158" y="4881703"/>
            <a:ext cx="13309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/>
              <a:t>Database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FDB45748-D7AC-42E8-AABC-39C6211ED97A}"/>
              </a:ext>
            </a:extLst>
          </p:cNvPr>
          <p:cNvSpPr/>
          <p:nvPr/>
        </p:nvSpPr>
        <p:spPr>
          <a:xfrm>
            <a:off x="4348239" y="1681742"/>
            <a:ext cx="4428014" cy="905745"/>
          </a:xfrm>
          <a:prstGeom prst="rect">
            <a:avLst/>
          </a:prstGeom>
          <a:solidFill>
            <a:srgbClr val="B5DAA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b="1" dirty="0"/>
              <a:t>Frontend Team</a:t>
            </a:r>
          </a:p>
        </p:txBody>
      </p:sp>
    </p:spTree>
    <p:extLst>
      <p:ext uri="{BB962C8B-B14F-4D97-AF65-F5344CB8AC3E}">
        <p14:creationId xmlns:p14="http://schemas.microsoft.com/office/powerpoint/2010/main" val="15247313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86A4D93A-4A7A-406E-B919-36CA0765F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classical approach to split UI and Backend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C6E461FB-F032-4443-9B8D-5C4D9B932C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800" b="1" dirty="0"/>
              <a:t>Without Microservice Architecture:</a:t>
            </a:r>
          </a:p>
          <a:p>
            <a:pPr marL="0" indent="0">
              <a:buNone/>
            </a:pPr>
            <a:r>
              <a:rPr lang="en-US" sz="1800" dirty="0"/>
              <a:t>Split the Frontend Developers and the Backend Developers (+ DevOps Engineers) into separate Team</a:t>
            </a:r>
            <a:endParaRPr lang="en-US" sz="1754" dirty="0"/>
          </a:p>
          <a:p>
            <a:pPr marL="0" indent="0">
              <a:buNone/>
            </a:pPr>
            <a:endParaRPr lang="en-US" sz="1754" dirty="0"/>
          </a:p>
          <a:p>
            <a:pPr marL="0" indent="0">
              <a:buNone/>
            </a:pPr>
            <a:endParaRPr lang="en-US" sz="1754" dirty="0"/>
          </a:p>
          <a:p>
            <a:pPr marL="0" indent="0">
              <a:buNone/>
            </a:pPr>
            <a:r>
              <a:rPr lang="en-US" sz="1754" b="1" dirty="0"/>
              <a:t>Together with a Microservice Backend:</a:t>
            </a:r>
          </a:p>
          <a:p>
            <a:r>
              <a:rPr lang="en-US" sz="1754" dirty="0"/>
              <a:t>Also split the team in front- and backend</a:t>
            </a:r>
          </a:p>
          <a:p>
            <a:r>
              <a:rPr lang="en-US" sz="1754" dirty="0"/>
              <a:t>Horizontal separation of each service in the backend</a:t>
            </a:r>
          </a:p>
          <a:p>
            <a:r>
              <a:rPr lang="en-US" sz="1754" dirty="0"/>
              <a:t>Specific aggregation for each frontend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>
                <a:sym typeface="Wingdings" panose="05000000000000000000" pitchFamily="2" charset="2"/>
              </a:rPr>
              <a:t> Developers are specialized and separated for each technology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0155409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86A4D93A-4A7A-406E-B919-36CA0765F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Microservices</a:t>
            </a:r>
            <a:endParaRPr lang="en-US" dirty="0"/>
          </a:p>
        </p:txBody>
      </p: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5238865D-F2D9-4950-843C-2A813C4AAFE4}"/>
              </a:ext>
            </a:extLst>
          </p:cNvPr>
          <p:cNvCxnSpPr>
            <a:cxnSpLocks/>
          </p:cNvCxnSpPr>
          <p:nvPr/>
        </p:nvCxnSpPr>
        <p:spPr>
          <a:xfrm>
            <a:off x="259374" y="2999528"/>
            <a:ext cx="8490374" cy="0"/>
          </a:xfrm>
          <a:prstGeom prst="line">
            <a:avLst/>
          </a:prstGeom>
          <a:ln w="19050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427689CC-8FCB-4FBA-B996-6C7DA421CB63}"/>
              </a:ext>
            </a:extLst>
          </p:cNvPr>
          <p:cNvCxnSpPr>
            <a:cxnSpLocks/>
          </p:cNvCxnSpPr>
          <p:nvPr/>
        </p:nvCxnSpPr>
        <p:spPr>
          <a:xfrm>
            <a:off x="259374" y="4354930"/>
            <a:ext cx="8490374" cy="23643"/>
          </a:xfrm>
          <a:prstGeom prst="line">
            <a:avLst/>
          </a:prstGeom>
          <a:ln w="19050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feld 8">
            <a:extLst>
              <a:ext uri="{FF2B5EF4-FFF2-40B4-BE49-F238E27FC236}">
                <a16:creationId xmlns:a16="http://schemas.microsoft.com/office/drawing/2014/main" id="{C6D195A3-ACFC-43A7-B4EB-FABB2600193E}"/>
              </a:ext>
            </a:extLst>
          </p:cNvPr>
          <p:cNvSpPr txBox="1"/>
          <p:nvPr/>
        </p:nvSpPr>
        <p:spPr>
          <a:xfrm rot="16200000">
            <a:off x="1109923" y="2126716"/>
            <a:ext cx="1290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/>
              <a:t>Frontend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AC9F1D36-5F8E-43CF-9D85-9905E589B408}"/>
              </a:ext>
            </a:extLst>
          </p:cNvPr>
          <p:cNvSpPr txBox="1"/>
          <p:nvPr/>
        </p:nvSpPr>
        <p:spPr>
          <a:xfrm rot="16200000">
            <a:off x="1122626" y="3488996"/>
            <a:ext cx="12540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/>
              <a:t>Backend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D8E78271-B015-46FC-95E5-DD5E23DEF622}"/>
              </a:ext>
            </a:extLst>
          </p:cNvPr>
          <p:cNvSpPr txBox="1"/>
          <p:nvPr/>
        </p:nvSpPr>
        <p:spPr>
          <a:xfrm rot="16200000">
            <a:off x="1084158" y="4881703"/>
            <a:ext cx="13309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/>
              <a:t>Database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FDB45748-D7AC-42E8-AABC-39C6211ED97A}"/>
              </a:ext>
            </a:extLst>
          </p:cNvPr>
          <p:cNvSpPr/>
          <p:nvPr/>
        </p:nvSpPr>
        <p:spPr>
          <a:xfrm>
            <a:off x="4348239" y="1681742"/>
            <a:ext cx="4428014" cy="905745"/>
          </a:xfrm>
          <a:prstGeom prst="rect">
            <a:avLst/>
          </a:prstGeom>
          <a:solidFill>
            <a:srgbClr val="B5DAA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b="1" dirty="0"/>
              <a:t>Frontend Team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92AC99FE-734E-4A14-8126-182141E833F2}"/>
              </a:ext>
            </a:extLst>
          </p:cNvPr>
          <p:cNvSpPr/>
          <p:nvPr/>
        </p:nvSpPr>
        <p:spPr>
          <a:xfrm>
            <a:off x="4719299" y="2726635"/>
            <a:ext cx="3679266" cy="519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b="1" dirty="0"/>
              <a:t>Aggregation Layer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1D668EE3-9EE1-4080-9179-64056A2E6942}"/>
              </a:ext>
            </a:extLst>
          </p:cNvPr>
          <p:cNvSpPr/>
          <p:nvPr/>
        </p:nvSpPr>
        <p:spPr>
          <a:xfrm>
            <a:off x="5266874" y="3372369"/>
            <a:ext cx="644125" cy="2371237"/>
          </a:xfrm>
          <a:prstGeom prst="rect">
            <a:avLst/>
          </a:prstGeom>
          <a:solidFill>
            <a:srgbClr val="AFCFC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DE" sz="2000" b="1" dirty="0"/>
              <a:t>Search Service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3228DBDD-6654-4276-9F0C-DE232773D016}"/>
              </a:ext>
            </a:extLst>
          </p:cNvPr>
          <p:cNvSpPr/>
          <p:nvPr/>
        </p:nvSpPr>
        <p:spPr>
          <a:xfrm>
            <a:off x="6194178" y="3379819"/>
            <a:ext cx="644125" cy="2371237"/>
          </a:xfrm>
          <a:prstGeom prst="rect">
            <a:avLst/>
          </a:prstGeom>
          <a:solidFill>
            <a:srgbClr val="AFCFC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DE" sz="2000" b="1" dirty="0"/>
              <a:t>Basket Service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339252F0-3EE6-49C3-B7DB-61C0384B787A}"/>
              </a:ext>
            </a:extLst>
          </p:cNvPr>
          <p:cNvSpPr/>
          <p:nvPr/>
        </p:nvSpPr>
        <p:spPr>
          <a:xfrm>
            <a:off x="7159290" y="3372370"/>
            <a:ext cx="644125" cy="2371237"/>
          </a:xfrm>
          <a:prstGeom prst="rect">
            <a:avLst/>
          </a:prstGeom>
          <a:solidFill>
            <a:srgbClr val="AFCFC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DE" sz="2000" b="1" dirty="0"/>
              <a:t>Auth Service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93035919-F768-46B1-AC63-D8A6D3B9CEA0}"/>
              </a:ext>
            </a:extLst>
          </p:cNvPr>
          <p:cNvSpPr/>
          <p:nvPr/>
        </p:nvSpPr>
        <p:spPr>
          <a:xfrm>
            <a:off x="8105623" y="3372371"/>
            <a:ext cx="644125" cy="2371237"/>
          </a:xfrm>
          <a:prstGeom prst="rect">
            <a:avLst/>
          </a:prstGeom>
          <a:solidFill>
            <a:srgbClr val="AFCFC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DE" sz="2000" b="1" dirty="0"/>
              <a:t>Payment Service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2296BB30-8037-4629-B66A-0F5EC3249C06}"/>
              </a:ext>
            </a:extLst>
          </p:cNvPr>
          <p:cNvSpPr/>
          <p:nvPr/>
        </p:nvSpPr>
        <p:spPr>
          <a:xfrm>
            <a:off x="4348239" y="3375990"/>
            <a:ext cx="644125" cy="2371237"/>
          </a:xfrm>
          <a:prstGeom prst="rect">
            <a:avLst/>
          </a:prstGeom>
          <a:solidFill>
            <a:srgbClr val="AFCFC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DE" sz="2000" b="1" dirty="0" err="1"/>
              <a:t>Product</a:t>
            </a:r>
            <a:r>
              <a:rPr lang="de-DE" sz="2000" b="1" dirty="0"/>
              <a:t> Service</a:t>
            </a:r>
          </a:p>
        </p:txBody>
      </p:sp>
    </p:spTree>
    <p:extLst>
      <p:ext uri="{BB962C8B-B14F-4D97-AF65-F5344CB8AC3E}">
        <p14:creationId xmlns:p14="http://schemas.microsoft.com/office/powerpoint/2010/main" val="9408042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86A4D93A-4A7A-406E-B919-36CA0765F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Aggregation Layer</a:t>
            </a:r>
            <a:endParaRPr lang="en-US" dirty="0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92AC99FE-734E-4A14-8126-182141E833F2}"/>
              </a:ext>
            </a:extLst>
          </p:cNvPr>
          <p:cNvSpPr/>
          <p:nvPr/>
        </p:nvSpPr>
        <p:spPr>
          <a:xfrm>
            <a:off x="2480886" y="5664498"/>
            <a:ext cx="3679266" cy="519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b="1" dirty="0"/>
              <a:t>Aggregation Layer</a:t>
            </a:r>
          </a:p>
        </p:txBody>
      </p:sp>
      <p:sp>
        <p:nvSpPr>
          <p:cNvPr id="18" name="Inhaltsplatzhalter 4">
            <a:extLst>
              <a:ext uri="{FF2B5EF4-FFF2-40B4-BE49-F238E27FC236}">
                <a16:creationId xmlns:a16="http://schemas.microsoft.com/office/drawing/2014/main" id="{91C18187-5FAB-4B31-AF75-3C90732FD1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374" y="1402915"/>
            <a:ext cx="8697057" cy="4847573"/>
          </a:xfrm>
        </p:spPr>
        <p:txBody>
          <a:bodyPr/>
          <a:lstStyle/>
          <a:p>
            <a:r>
              <a:rPr lang="en-US" sz="1800" dirty="0"/>
              <a:t>Supports an API for each frontend </a:t>
            </a:r>
            <a:r>
              <a:rPr lang="en-US" sz="1800" dirty="0">
                <a:sym typeface="Wingdings" panose="05000000000000000000" pitchFamily="2" charset="2"/>
              </a:rPr>
              <a:t> </a:t>
            </a:r>
            <a:r>
              <a:rPr lang="en-US" sz="1800" dirty="0"/>
              <a:t>Backend for Frontend Pattern (BFF)</a:t>
            </a:r>
          </a:p>
          <a:p>
            <a:r>
              <a:rPr lang="en-US" sz="1800" dirty="0"/>
              <a:t>e.g. REST, </a:t>
            </a:r>
            <a:r>
              <a:rPr lang="en-US" sz="1800" dirty="0" err="1"/>
              <a:t>GraphQL</a:t>
            </a:r>
            <a:endParaRPr lang="en-US" sz="1800" dirty="0"/>
          </a:p>
        </p:txBody>
      </p:sp>
      <p:pic>
        <p:nvPicPr>
          <p:cNvPr id="5124" name="Picture 4" descr="Bildergebnis für android">
            <a:extLst>
              <a:ext uri="{FF2B5EF4-FFF2-40B4-BE49-F238E27FC236}">
                <a16:creationId xmlns:a16="http://schemas.microsoft.com/office/drawing/2014/main" id="{E194FD3B-4308-4BFF-90FC-C41C3C29A1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2998" y="2834638"/>
            <a:ext cx="2522998" cy="1892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Bildergebnis für ios">
            <a:extLst>
              <a:ext uri="{FF2B5EF4-FFF2-40B4-BE49-F238E27FC236}">
                <a16:creationId xmlns:a16="http://schemas.microsoft.com/office/drawing/2014/main" id="{DFA2CDA6-BDA5-47DD-806E-C204763A7E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2224" y="3026603"/>
            <a:ext cx="2768269" cy="1179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Bildergebnis für browser">
            <a:extLst>
              <a:ext uri="{FF2B5EF4-FFF2-40B4-BE49-F238E27FC236}">
                <a16:creationId xmlns:a16="http://schemas.microsoft.com/office/drawing/2014/main" id="{30760624-A33B-4832-A529-8AFBA035A4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861" y="3026603"/>
            <a:ext cx="2328408" cy="1747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Pfeil: nach rechts 2">
            <a:extLst>
              <a:ext uri="{FF2B5EF4-FFF2-40B4-BE49-F238E27FC236}">
                <a16:creationId xmlns:a16="http://schemas.microsoft.com/office/drawing/2014/main" id="{F260B9A7-7636-4147-BA86-D31936AE7AD0}"/>
              </a:ext>
            </a:extLst>
          </p:cNvPr>
          <p:cNvSpPr/>
          <p:nvPr/>
        </p:nvSpPr>
        <p:spPr bwMode="auto">
          <a:xfrm rot="14063851">
            <a:off x="2493187" y="4704769"/>
            <a:ext cx="1045029" cy="567301"/>
          </a:xfrm>
          <a:prstGeom prst="rightArrow">
            <a:avLst/>
          </a:prstGeom>
          <a:solidFill>
            <a:schemeClr val="accent2">
              <a:lumMod val="75000"/>
              <a:alpha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0" lang="de-DE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pitchFamily="49" charset="0"/>
            </a:endParaRPr>
          </a:p>
        </p:txBody>
      </p:sp>
      <p:sp>
        <p:nvSpPr>
          <p:cNvPr id="11" name="Pfeil: nach rechts 10">
            <a:extLst>
              <a:ext uri="{FF2B5EF4-FFF2-40B4-BE49-F238E27FC236}">
                <a16:creationId xmlns:a16="http://schemas.microsoft.com/office/drawing/2014/main" id="{4D58C525-E075-4068-913E-2A28AAAC3C64}"/>
              </a:ext>
            </a:extLst>
          </p:cNvPr>
          <p:cNvSpPr/>
          <p:nvPr/>
        </p:nvSpPr>
        <p:spPr bwMode="auto">
          <a:xfrm rot="18414688">
            <a:off x="5216490" y="4702935"/>
            <a:ext cx="1045029" cy="567301"/>
          </a:xfrm>
          <a:prstGeom prst="rightArrow">
            <a:avLst/>
          </a:prstGeom>
          <a:solidFill>
            <a:schemeClr val="accent2">
              <a:lumMod val="75000"/>
              <a:alpha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0" lang="de-DE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24804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86A4D93A-4A7A-406E-B919-36CA0765F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fullstack</a:t>
            </a:r>
            <a:r>
              <a:rPr lang="en-US" dirty="0"/>
              <a:t> approach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C6E461FB-F032-4443-9B8D-5C4D9B932C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sz="1800" dirty="0"/>
          </a:p>
          <a:p>
            <a:r>
              <a:rPr lang="en-US" sz="1800" dirty="0"/>
              <a:t>Full vertical separation</a:t>
            </a:r>
          </a:p>
          <a:p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>
                <a:sym typeface="Wingdings" panose="05000000000000000000" pitchFamily="2" charset="2"/>
              </a:rPr>
              <a:t> Developers are specialized and separated by business cases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93243282"/>
      </p:ext>
    </p:extLst>
  </p:cSld>
  <p:clrMapOvr>
    <a:masterClrMapping/>
  </p:clrMapOvr>
</p:sld>
</file>

<file path=ppt/theme/theme1.xml><?xml version="1.0" encoding="utf-8"?>
<a:theme xmlns:a="http://schemas.openxmlformats.org/drawingml/2006/main" name="service_demo">
  <a:themeElements>
    <a:clrScheme name="">
      <a:dk1>
        <a:srgbClr val="000000"/>
      </a:dk1>
      <a:lt1>
        <a:srgbClr val="FFFFFF"/>
      </a:lt1>
      <a:dk2>
        <a:srgbClr val="000000"/>
      </a:dk2>
      <a:lt2>
        <a:srgbClr val="333333"/>
      </a:lt2>
      <a:accent1>
        <a:srgbClr val="C5C1B9"/>
      </a:accent1>
      <a:accent2>
        <a:srgbClr val="0052BA"/>
      </a:accent2>
      <a:accent3>
        <a:srgbClr val="FFFFFF"/>
      </a:accent3>
      <a:accent4>
        <a:srgbClr val="000000"/>
      </a:accent4>
      <a:accent5>
        <a:srgbClr val="DFDDD9"/>
      </a:accent5>
      <a:accent6>
        <a:srgbClr val="0049A8"/>
      </a:accent6>
      <a:hlink>
        <a:srgbClr val="FF0000"/>
      </a:hlink>
      <a:folHlink>
        <a:srgbClr val="FFCC00"/>
      </a:folHlink>
    </a:clrScheme>
    <a:fontScheme name="service_demo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CFFFF">
            <a:alpha val="50000"/>
          </a:srgbClr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chemeClr val="tx1"/>
          </a:buClr>
          <a:buSzTx/>
          <a:buFont typeface="Wingdings" pitchFamily="2" charset="2"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urier New" pitchFamily="49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CFFFF">
            <a:alpha val="50000"/>
          </a:srgbClr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chemeClr val="tx1"/>
          </a:buClr>
          <a:buSzTx/>
          <a:buFont typeface="Wingdings" pitchFamily="2" charset="2"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urier New" pitchFamily="49" charset="0"/>
          </a:defRPr>
        </a:defPPr>
      </a:lstStyle>
    </a:lnDef>
  </a:objectDefaults>
  <a:extraClrSchemeLst>
    <a:extraClrScheme>
      <a:clrScheme name="service_demo 1">
        <a:dk1>
          <a:srgbClr val="5F5F5F"/>
        </a:dk1>
        <a:lt1>
          <a:srgbClr val="FFFFFF"/>
        </a:lt1>
        <a:dk2>
          <a:srgbClr val="000000"/>
        </a:dk2>
        <a:lt2>
          <a:srgbClr val="333333"/>
        </a:lt2>
        <a:accent1>
          <a:srgbClr val="009999"/>
        </a:accent1>
        <a:accent2>
          <a:srgbClr val="0033CC"/>
        </a:accent2>
        <a:accent3>
          <a:srgbClr val="FFFFFF"/>
        </a:accent3>
        <a:accent4>
          <a:srgbClr val="505050"/>
        </a:accent4>
        <a:accent5>
          <a:srgbClr val="AACACA"/>
        </a:accent5>
        <a:accent6>
          <a:srgbClr val="002DB9"/>
        </a:accent6>
        <a:hlink>
          <a:srgbClr val="CC0066"/>
        </a:hlink>
        <a:folHlink>
          <a:srgbClr val="FF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574</Words>
  <Application>Microsoft Office PowerPoint</Application>
  <PresentationFormat>Bildschirmpräsentation (4:3)</PresentationFormat>
  <Paragraphs>169</Paragraphs>
  <Slides>23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23</vt:i4>
      </vt:variant>
    </vt:vector>
  </HeadingPairs>
  <TitlesOfParts>
    <vt:vector size="31" baseType="lpstr">
      <vt:lpstr>Arial</vt:lpstr>
      <vt:lpstr>Calibri</vt:lpstr>
      <vt:lpstr>Courier New</vt:lpstr>
      <vt:lpstr>Gadugi</vt:lpstr>
      <vt:lpstr>Helvetica</vt:lpstr>
      <vt:lpstr>Wingdings</vt:lpstr>
      <vt:lpstr>Zapf Dingbats</vt:lpstr>
      <vt:lpstr>service_demo</vt:lpstr>
      <vt:lpstr>Microservices</vt:lpstr>
      <vt:lpstr>Dozent - Anton Spöck</vt:lpstr>
      <vt:lpstr>Content</vt:lpstr>
      <vt:lpstr>The Monolith</vt:lpstr>
      <vt:lpstr>Front &amp; Back</vt:lpstr>
      <vt:lpstr>The classical approach to split UI and Backend</vt:lpstr>
      <vt:lpstr>Microservices</vt:lpstr>
      <vt:lpstr>Aggregation Layer</vt:lpstr>
      <vt:lpstr>The fullstack approach</vt:lpstr>
      <vt:lpstr>FullStack Microservices</vt:lpstr>
      <vt:lpstr>Comparison</vt:lpstr>
      <vt:lpstr>Problems with a Microservice Architecture in a GUI</vt:lpstr>
      <vt:lpstr>Problems with a Microservice Architecture in a GUI</vt:lpstr>
      <vt:lpstr>Styleguides</vt:lpstr>
      <vt:lpstr>Styleguides</vt:lpstr>
      <vt:lpstr>Styleguides</vt:lpstr>
      <vt:lpstr>Styleguides</vt:lpstr>
      <vt:lpstr>Styleguides</vt:lpstr>
      <vt:lpstr>Styleguides</vt:lpstr>
      <vt:lpstr>Latest UI trends</vt:lpstr>
      <vt:lpstr>Latest UI trends</vt:lpstr>
      <vt:lpstr>Latest UI trends</vt:lpstr>
      <vt:lpstr>Latest UI trends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riko493</dc:creator>
  <cp:lastModifiedBy>Anton Spöck</cp:lastModifiedBy>
  <cp:revision>215</cp:revision>
  <dcterms:created xsi:type="dcterms:W3CDTF">2016-11-09T22:19:26Z</dcterms:created>
  <dcterms:modified xsi:type="dcterms:W3CDTF">2018-01-10T19:22:20Z</dcterms:modified>
</cp:coreProperties>
</file>